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63" r:id="rId4"/>
    <p:sldId id="257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77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88163" cy="100203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" initials="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F0B1BB6-D1E4-4A69-8B56-6321E4B41C3A}" type="datetimeFigureOut">
              <a:rPr lang="nb-NO" smtClean="0"/>
              <a:t>10.09.2015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7D142B7-9045-4962-B5D5-1A6FB1A826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204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Husk å takke fjorårets komite v Sigbjørn for godt</a:t>
            </a:r>
            <a:r>
              <a:rPr lang="nb-NO" baseline="0" dirty="0" smtClean="0"/>
              <a:t> arbeid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142B7-9045-4962-B5D5-1A6FB1A826C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963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142B7-9045-4962-B5D5-1A6FB1A826CE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791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9856-FF16-4A80-8C40-7AB37866C0CF}" type="datetimeFigureOut">
              <a:rPr lang="nb-NO" smtClean="0"/>
              <a:t>10.09.2015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C2B6-F735-413D-B836-66D8685E5C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74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9856-FF16-4A80-8C40-7AB37866C0CF}" type="datetimeFigureOut">
              <a:rPr lang="nb-NO" smtClean="0"/>
              <a:t>10.09.2015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C2B6-F735-413D-B836-66D8685E5C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907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9856-FF16-4A80-8C40-7AB37866C0CF}" type="datetimeFigureOut">
              <a:rPr lang="nb-NO" smtClean="0"/>
              <a:t>10.09.2015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C2B6-F735-413D-B836-66D8685E5C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475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9856-FF16-4A80-8C40-7AB37866C0CF}" type="datetimeFigureOut">
              <a:rPr lang="nb-NO" smtClean="0"/>
              <a:t>10.09.2015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C2B6-F735-413D-B836-66D8685E5C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2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9856-FF16-4A80-8C40-7AB37866C0CF}" type="datetimeFigureOut">
              <a:rPr lang="nb-NO" smtClean="0"/>
              <a:t>10.09.2015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C2B6-F735-413D-B836-66D8685E5C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71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9856-FF16-4A80-8C40-7AB37866C0CF}" type="datetimeFigureOut">
              <a:rPr lang="nb-NO" smtClean="0"/>
              <a:t>10.09.2015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C2B6-F735-413D-B836-66D8685E5C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34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9856-FF16-4A80-8C40-7AB37866C0CF}" type="datetimeFigureOut">
              <a:rPr lang="nb-NO" smtClean="0"/>
              <a:t>10.09.2015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C2B6-F735-413D-B836-66D8685E5C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0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9856-FF16-4A80-8C40-7AB37866C0CF}" type="datetimeFigureOut">
              <a:rPr lang="nb-NO" smtClean="0"/>
              <a:t>10.09.2015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C2B6-F735-413D-B836-66D8685E5C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96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9856-FF16-4A80-8C40-7AB37866C0CF}" type="datetimeFigureOut">
              <a:rPr lang="nb-NO" smtClean="0"/>
              <a:t>10.09.2015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C2B6-F735-413D-B836-66D8685E5C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53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9856-FF16-4A80-8C40-7AB37866C0CF}" type="datetimeFigureOut">
              <a:rPr lang="nb-NO" smtClean="0"/>
              <a:t>10.09.2015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C2B6-F735-413D-B836-66D8685E5C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48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9856-FF16-4A80-8C40-7AB37866C0CF}" type="datetimeFigureOut">
              <a:rPr lang="nb-NO" smtClean="0"/>
              <a:t>10.09.2015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C2B6-F735-413D-B836-66D8685E5C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16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9856-FF16-4A80-8C40-7AB37866C0CF}" type="datetimeFigureOut">
              <a:rPr lang="nb-NO" smtClean="0"/>
              <a:t>10.09.2015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C2B6-F735-413D-B836-66D8685E5C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132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nb-NO" b="1" dirty="0" smtClean="0"/>
              <a:t>Bergenhus RK – 09.09.2015</a:t>
            </a:r>
            <a:endParaRPr lang="nb-NO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75656" y="1484784"/>
            <a:ext cx="6400800" cy="4392488"/>
          </a:xfrm>
        </p:spPr>
        <p:txBody>
          <a:bodyPr>
            <a:normAutofit fontScale="85000" lnSpcReduction="20000"/>
          </a:bodyPr>
          <a:lstStyle/>
          <a:p>
            <a:r>
              <a:rPr lang="nb-NO" b="1" dirty="0" smtClean="0">
                <a:solidFill>
                  <a:schemeClr val="accent1"/>
                </a:solidFill>
              </a:rPr>
              <a:t>Internasjonal komite:</a:t>
            </a:r>
          </a:p>
          <a:p>
            <a:pPr algn="l"/>
            <a:r>
              <a:rPr lang="nb-NO" sz="2800" b="1" dirty="0" smtClean="0">
                <a:solidFill>
                  <a:schemeClr val="accent1"/>
                </a:solidFill>
              </a:rPr>
              <a:t>Presentasjon av komiteen 2015-2016</a:t>
            </a:r>
          </a:p>
          <a:p>
            <a:pPr algn="l"/>
            <a:r>
              <a:rPr lang="nb-NO" sz="2800" b="1" dirty="0" smtClean="0">
                <a:solidFill>
                  <a:schemeClr val="accent1"/>
                </a:solidFill>
              </a:rPr>
              <a:t>Komiteens oppgaver: </a:t>
            </a:r>
          </a:p>
          <a:p>
            <a:pPr marL="514350" indent="-514350" algn="l">
              <a:buAutoNum type="arabicPeriod"/>
            </a:pPr>
            <a:r>
              <a:rPr lang="nb-NO" sz="2800" b="1" dirty="0" smtClean="0">
                <a:solidFill>
                  <a:schemeClr val="accent1"/>
                </a:solidFill>
              </a:rPr>
              <a:t>Summercamp-2015 i D-2050</a:t>
            </a:r>
          </a:p>
          <a:p>
            <a:pPr marL="514350" indent="-514350" algn="l">
              <a:buAutoNum type="arabicPeriod"/>
            </a:pPr>
            <a:r>
              <a:rPr lang="nb-NO" sz="2800" b="1" dirty="0" smtClean="0">
                <a:solidFill>
                  <a:schemeClr val="accent1"/>
                </a:solidFill>
              </a:rPr>
              <a:t>Stipendprogrammet Litauen</a:t>
            </a:r>
          </a:p>
          <a:p>
            <a:pPr marL="514350" indent="-514350" algn="l">
              <a:buAutoNum type="arabicPeriod"/>
            </a:pPr>
            <a:r>
              <a:rPr lang="nb-NO" sz="2800" b="1" dirty="0" smtClean="0">
                <a:solidFill>
                  <a:schemeClr val="accent1"/>
                </a:solidFill>
              </a:rPr>
              <a:t>Fokus på TRF </a:t>
            </a:r>
          </a:p>
          <a:p>
            <a:pPr marL="514350" indent="-514350" algn="l">
              <a:buAutoNum type="arabicPeriod"/>
            </a:pPr>
            <a:r>
              <a:rPr lang="nb-NO" sz="2800" b="1" dirty="0" err="1" smtClean="0">
                <a:solidFill>
                  <a:schemeClr val="accent1"/>
                </a:solidFill>
              </a:rPr>
              <a:t>PolioPlus</a:t>
            </a:r>
            <a:endParaRPr lang="nb-NO" sz="2800" b="1" dirty="0" smtClean="0">
              <a:solidFill>
                <a:schemeClr val="accent1"/>
              </a:solidFill>
            </a:endParaRPr>
          </a:p>
          <a:p>
            <a:pPr marL="514350" indent="-514350" algn="l">
              <a:buAutoNum type="arabicPeriod"/>
            </a:pPr>
            <a:r>
              <a:rPr lang="nb-NO" sz="2800" b="1" dirty="0" smtClean="0">
                <a:solidFill>
                  <a:schemeClr val="accent1"/>
                </a:solidFill>
              </a:rPr>
              <a:t>Georgiastipendet og andre stipend/legater innen </a:t>
            </a:r>
            <a:r>
              <a:rPr lang="nb-NO" sz="2800" b="1" dirty="0" err="1" smtClean="0">
                <a:solidFill>
                  <a:schemeClr val="accent1"/>
                </a:solidFill>
              </a:rPr>
              <a:t>Rotary</a:t>
            </a:r>
            <a:endParaRPr lang="nb-NO" sz="2800" b="1" dirty="0" smtClean="0">
              <a:solidFill>
                <a:schemeClr val="accent1"/>
              </a:solidFill>
            </a:endParaRPr>
          </a:p>
          <a:p>
            <a:pPr marL="514350" indent="-514350" algn="l">
              <a:buAutoNum type="arabicPeriod"/>
            </a:pPr>
            <a:r>
              <a:rPr lang="nb-NO" sz="2800" b="1" dirty="0" smtClean="0">
                <a:solidFill>
                  <a:schemeClr val="accent1"/>
                </a:solidFill>
              </a:rPr>
              <a:t>Klubbmøter – informasjon</a:t>
            </a:r>
          </a:p>
          <a:p>
            <a:pPr marL="514350" indent="-514350" algn="l">
              <a:buAutoNum type="arabicPeriod"/>
            </a:pPr>
            <a:r>
              <a:rPr lang="nb-NO" sz="2800" b="1" dirty="0" smtClean="0">
                <a:solidFill>
                  <a:schemeClr val="accent1"/>
                </a:solidFill>
              </a:rPr>
              <a:t>Rwandaprosjektet</a:t>
            </a:r>
          </a:p>
          <a:p>
            <a:pPr marL="514350" indent="-514350" algn="l">
              <a:buAutoNum type="arabicPeriod"/>
            </a:pPr>
            <a:r>
              <a:rPr lang="nb-NO" sz="2800" b="1" dirty="0" smtClean="0">
                <a:solidFill>
                  <a:schemeClr val="accent1"/>
                </a:solidFill>
              </a:rPr>
              <a:t>Klubbtjeneste</a:t>
            </a:r>
          </a:p>
          <a:p>
            <a:pPr marL="514350" indent="-514350" algn="l">
              <a:buAutoNum type="arabicPeriod"/>
            </a:pPr>
            <a:endParaRPr lang="nb-NO" sz="2800" dirty="0" smtClean="0"/>
          </a:p>
          <a:p>
            <a:pPr algn="l"/>
            <a:endParaRPr lang="nb-NO" sz="2800" dirty="0" smtClean="0"/>
          </a:p>
          <a:p>
            <a:pPr algn="l"/>
            <a:endParaRPr lang="nb-NO" sz="2800" dirty="0"/>
          </a:p>
        </p:txBody>
      </p:sp>
      <p:pic>
        <p:nvPicPr>
          <p:cNvPr id="4" name="Bilde 3"/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466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5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7. RWANDA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nb-NO" b="1" dirty="0" smtClean="0"/>
              <a:t>Svein </a:t>
            </a:r>
            <a:r>
              <a:rPr lang="nb-NO" b="1" dirty="0" err="1" smtClean="0"/>
              <a:t>Milford</a:t>
            </a:r>
            <a:r>
              <a:rPr lang="nb-NO" b="1" dirty="0" smtClean="0"/>
              <a:t> </a:t>
            </a:r>
            <a:r>
              <a:rPr lang="nb-NO" dirty="0" smtClean="0"/>
              <a:t>guider oss gjennom </a:t>
            </a:r>
            <a:r>
              <a:rPr lang="nb-NO" dirty="0" smtClean="0"/>
              <a:t>vårt </a:t>
            </a:r>
            <a:r>
              <a:rPr lang="nb-NO" dirty="0" smtClean="0"/>
              <a:t>besøket </a:t>
            </a:r>
            <a:r>
              <a:rPr lang="nb-NO" dirty="0" smtClean="0"/>
              <a:t>i </a:t>
            </a:r>
            <a:r>
              <a:rPr lang="nb-NO" dirty="0" smtClean="0"/>
              <a:t>Rwanda 2. – 10. august 2015</a:t>
            </a:r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Jan </a:t>
            </a:r>
            <a:r>
              <a:rPr lang="nb-NO" dirty="0" err="1" smtClean="0"/>
              <a:t>Spjeldnæs</a:t>
            </a:r>
            <a:r>
              <a:rPr lang="nb-NO" dirty="0" smtClean="0"/>
              <a:t> redegjør deretter om prosjektet</a:t>
            </a:r>
          </a:p>
          <a:p>
            <a:pPr marL="0" indent="0">
              <a:buNone/>
            </a:pPr>
            <a:r>
              <a:rPr lang="nb-NO" i="1" dirty="0"/>
              <a:t>	</a:t>
            </a:r>
            <a:endParaRPr lang="nb-NO" i="1" dirty="0" smtClean="0"/>
          </a:p>
          <a:p>
            <a:pPr marL="0" indent="0">
              <a:buNone/>
            </a:pPr>
            <a:r>
              <a:rPr lang="nb-NO" i="1" dirty="0"/>
              <a:t>	</a:t>
            </a:r>
            <a:r>
              <a:rPr lang="nb-NO" b="1" i="1" dirty="0" smtClean="0">
                <a:solidFill>
                  <a:srgbClr val="FF0000"/>
                </a:solidFill>
              </a:rPr>
              <a:t>IMPROVED AGRICULTURAL PRACTICES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FF0000"/>
                </a:solidFill>
              </a:rPr>
              <a:t>		</a:t>
            </a:r>
            <a:r>
              <a:rPr lang="nb-NO" b="1" i="1" dirty="0" smtClean="0">
                <a:solidFill>
                  <a:srgbClr val="FF0000"/>
                </a:solidFill>
              </a:rPr>
              <a:t>for </a:t>
            </a:r>
            <a:r>
              <a:rPr lang="nb-NO" b="1" i="1" dirty="0" err="1" smtClean="0">
                <a:solidFill>
                  <a:srgbClr val="FF0000"/>
                </a:solidFill>
              </a:rPr>
              <a:t>community</a:t>
            </a:r>
            <a:r>
              <a:rPr lang="nb-NO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nb-NO" b="1" i="1" dirty="0">
                <a:solidFill>
                  <a:srgbClr val="FF0000"/>
                </a:solidFill>
              </a:rPr>
              <a:t>	</a:t>
            </a:r>
            <a:r>
              <a:rPr lang="nb-NO" b="1" i="1" dirty="0" smtClean="0">
                <a:solidFill>
                  <a:srgbClr val="FF0000"/>
                </a:solidFill>
              </a:rPr>
              <a:t>and </a:t>
            </a:r>
            <a:r>
              <a:rPr lang="nb-NO" b="1" i="1" dirty="0" err="1" smtClean="0">
                <a:solidFill>
                  <a:srgbClr val="FF0000"/>
                </a:solidFill>
              </a:rPr>
              <a:t>economic</a:t>
            </a:r>
            <a:r>
              <a:rPr lang="nb-NO" b="1" i="1" dirty="0" smtClean="0">
                <a:solidFill>
                  <a:srgbClr val="FF0000"/>
                </a:solidFill>
              </a:rPr>
              <a:t> </a:t>
            </a:r>
            <a:r>
              <a:rPr lang="nb-NO" b="1" i="1" dirty="0" err="1" smtClean="0">
                <a:solidFill>
                  <a:srgbClr val="FF0000"/>
                </a:solidFill>
              </a:rPr>
              <a:t>development</a:t>
            </a:r>
            <a:endParaRPr lang="nb-NO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b="1" i="1" dirty="0" smtClean="0">
                <a:solidFill>
                  <a:srgbClr val="FF0000"/>
                </a:solidFill>
              </a:rPr>
              <a:t>	 in </a:t>
            </a:r>
            <a:r>
              <a:rPr lang="nb-NO" b="1" i="1" dirty="0" err="1" smtClean="0">
                <a:solidFill>
                  <a:srgbClr val="FF0000"/>
                </a:solidFill>
              </a:rPr>
              <a:t>Cyanika</a:t>
            </a:r>
            <a:r>
              <a:rPr lang="nb-NO" b="1" i="1" dirty="0" smtClean="0">
                <a:solidFill>
                  <a:srgbClr val="FF0000"/>
                </a:solidFill>
              </a:rPr>
              <a:t> </a:t>
            </a:r>
            <a:r>
              <a:rPr lang="nb-NO" b="1" i="1" dirty="0" err="1" smtClean="0">
                <a:solidFill>
                  <a:srgbClr val="FF0000"/>
                </a:solidFill>
              </a:rPr>
              <a:t>Sector</a:t>
            </a:r>
            <a:r>
              <a:rPr lang="nb-NO" b="1" i="1" dirty="0" smtClean="0">
                <a:solidFill>
                  <a:srgbClr val="FF0000"/>
                </a:solidFill>
              </a:rPr>
              <a:t>, Rwanda</a:t>
            </a:r>
          </a:p>
          <a:p>
            <a:pPr marL="0" indent="0">
              <a:buNone/>
            </a:pPr>
            <a:r>
              <a:rPr lang="nb-NO" b="1" i="1" dirty="0" smtClean="0">
                <a:solidFill>
                  <a:srgbClr val="FF0000"/>
                </a:solidFill>
              </a:rPr>
              <a:t> </a:t>
            </a:r>
            <a:endParaRPr lang="nb-NO" b="1" i="1" dirty="0">
              <a:solidFill>
                <a:srgbClr val="FF0000"/>
              </a:solidFill>
            </a:endParaRPr>
          </a:p>
        </p:txBody>
      </p:sp>
      <p:pic>
        <p:nvPicPr>
          <p:cNvPr id="4" name="Bilde 3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9" y="382897"/>
            <a:ext cx="853518" cy="8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1080120" cy="8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35" y="4725144"/>
            <a:ext cx="7048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7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b="1" dirty="0" smtClean="0"/>
              <a:t>RWANDA</a:t>
            </a:r>
            <a:br>
              <a:rPr lang="nb-NO" b="1" dirty="0" smtClean="0"/>
            </a:br>
            <a:r>
              <a:rPr lang="nb-NO" b="1" dirty="0" smtClean="0"/>
              <a:t>Prosjektets navn: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«</a:t>
            </a:r>
            <a:r>
              <a:rPr lang="nb-NO" dirty="0" err="1"/>
              <a:t>Improved</a:t>
            </a:r>
            <a:r>
              <a:rPr lang="nb-NO" dirty="0"/>
              <a:t> </a:t>
            </a:r>
            <a:r>
              <a:rPr lang="nb-NO" dirty="0" err="1"/>
              <a:t>agricultural</a:t>
            </a:r>
            <a:r>
              <a:rPr lang="nb-NO" dirty="0"/>
              <a:t>  </a:t>
            </a:r>
            <a:r>
              <a:rPr lang="nb-NO" dirty="0" err="1"/>
              <a:t>practices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for </a:t>
            </a:r>
            <a:r>
              <a:rPr lang="nb-NO" dirty="0" err="1"/>
              <a:t>community</a:t>
            </a:r>
            <a:r>
              <a:rPr lang="nb-NO" dirty="0"/>
              <a:t> and </a:t>
            </a:r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b="1" dirty="0" smtClean="0"/>
              <a:t> </a:t>
            </a:r>
            <a:r>
              <a:rPr lang="nb-NO" dirty="0" err="1" smtClean="0"/>
              <a:t>development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in</a:t>
            </a:r>
            <a:br>
              <a:rPr lang="nb-NO" dirty="0"/>
            </a:br>
            <a:r>
              <a:rPr lang="nb-NO" dirty="0" err="1"/>
              <a:t>Cyanika</a:t>
            </a:r>
            <a:r>
              <a:rPr lang="nb-NO" dirty="0"/>
              <a:t> </a:t>
            </a:r>
            <a:r>
              <a:rPr lang="nb-NO" dirty="0" err="1"/>
              <a:t>Sector</a:t>
            </a:r>
            <a:r>
              <a:rPr lang="nb-NO" dirty="0"/>
              <a:t>; </a:t>
            </a:r>
            <a:r>
              <a:rPr lang="nb-NO" dirty="0" smtClean="0"/>
              <a:t>Rwanda </a:t>
            </a:r>
            <a:endParaRPr lang="nb-NO" dirty="0"/>
          </a:p>
        </p:txBody>
      </p:sp>
      <p:pic>
        <p:nvPicPr>
          <p:cNvPr id="3" name="Bilde 2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9" y="382897"/>
            <a:ext cx="853518" cy="8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6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Prosjektet: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nb-NO" dirty="0" smtClean="0"/>
              <a:t>DLS – Diffuse </a:t>
            </a:r>
            <a:r>
              <a:rPr lang="nb-NO" dirty="0" err="1" smtClean="0"/>
              <a:t>Light</a:t>
            </a:r>
            <a:r>
              <a:rPr lang="nb-NO" dirty="0" smtClean="0"/>
              <a:t> </a:t>
            </a:r>
            <a:r>
              <a:rPr lang="nb-NO" dirty="0" err="1" smtClean="0"/>
              <a:t>Storehouse</a:t>
            </a:r>
            <a:r>
              <a:rPr lang="nb-NO" dirty="0" smtClean="0"/>
              <a:t> for lagring av settepoteter</a:t>
            </a:r>
          </a:p>
          <a:p>
            <a:r>
              <a:rPr lang="nb-NO" dirty="0" smtClean="0"/>
              <a:t>Skal drives av lokal kooperasjon bestående av lokale bønder</a:t>
            </a:r>
          </a:p>
          <a:p>
            <a:r>
              <a:rPr lang="nb-NO" dirty="0" smtClean="0"/>
              <a:t>Vil øke potetproduksjon fra 10 til 30 t</a:t>
            </a:r>
          </a:p>
          <a:p>
            <a:r>
              <a:rPr lang="nb-NO" dirty="0" smtClean="0"/>
              <a:t>Vil gi nok mat og inntektsoverskudd – ringvirkninger og økonomisk </a:t>
            </a:r>
            <a:r>
              <a:rPr lang="nb-NO" dirty="0" smtClean="0"/>
              <a:t>vekst og god samfunnsutvikling</a:t>
            </a:r>
          </a:p>
          <a:p>
            <a:r>
              <a:rPr lang="nb-NO" b="1" i="1" dirty="0" smtClean="0"/>
              <a:t>Dedikerte folk og korrupsjonsfritt  (påstand!)</a:t>
            </a:r>
            <a:endParaRPr lang="nb-NO" b="1" i="1" dirty="0" smtClean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9" y="382897"/>
            <a:ext cx="853518" cy="8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78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Prosjektledelse: Boulder Valley RC, D-5450</a:t>
            </a:r>
          </a:p>
          <a:p>
            <a:pPr marL="0" indent="0">
              <a:buNone/>
            </a:pPr>
            <a:r>
              <a:rPr lang="nb-NO" dirty="0" smtClean="0"/>
              <a:t>Vertsklubb: Kigali-</a:t>
            </a:r>
            <a:r>
              <a:rPr lang="nb-NO" dirty="0" err="1" smtClean="0"/>
              <a:t>Virunga</a:t>
            </a:r>
            <a:r>
              <a:rPr lang="nb-NO" dirty="0" smtClean="0"/>
              <a:t> RC, D-9140</a:t>
            </a:r>
          </a:p>
          <a:p>
            <a:pPr marL="0" indent="0">
              <a:buNone/>
            </a:pPr>
            <a:r>
              <a:rPr lang="nb-NO" dirty="0" smtClean="0"/>
              <a:t>Ambassadør: </a:t>
            </a:r>
            <a:r>
              <a:rPr lang="nb-NO" dirty="0" err="1" smtClean="0"/>
              <a:t>Village</a:t>
            </a:r>
            <a:r>
              <a:rPr lang="nb-NO" dirty="0" smtClean="0"/>
              <a:t> Make Over (VMO)</a:t>
            </a:r>
          </a:p>
          <a:p>
            <a:pPr marL="0" indent="0" algn="ctr">
              <a:buNone/>
            </a:pPr>
            <a:r>
              <a:rPr lang="nb-NO" dirty="0" smtClean="0"/>
              <a:t>Historie:</a:t>
            </a:r>
            <a:endParaRPr lang="nb-NO" dirty="0"/>
          </a:p>
          <a:p>
            <a:r>
              <a:rPr lang="nb-NO" sz="2800" dirty="0"/>
              <a:t>2011 DLS </a:t>
            </a:r>
            <a:r>
              <a:rPr lang="nb-NO" sz="2800" dirty="0" err="1"/>
              <a:t>no</a:t>
            </a:r>
            <a:r>
              <a:rPr lang="nb-NO" sz="2800" dirty="0"/>
              <a:t> 1 – VMO og lokale </a:t>
            </a:r>
            <a:r>
              <a:rPr lang="nb-NO" sz="2800" dirty="0" smtClean="0"/>
              <a:t>krefter (ikke </a:t>
            </a:r>
            <a:r>
              <a:rPr lang="nb-NO" sz="2800" dirty="0" err="1" smtClean="0"/>
              <a:t>Rotary</a:t>
            </a:r>
            <a:r>
              <a:rPr lang="nb-NO" sz="2800" dirty="0" smtClean="0"/>
              <a:t>)</a:t>
            </a:r>
            <a:endParaRPr lang="nb-NO" sz="2800" dirty="0"/>
          </a:p>
          <a:p>
            <a:r>
              <a:rPr lang="nb-NO" sz="2800" dirty="0"/>
              <a:t>2015 DLS </a:t>
            </a:r>
            <a:r>
              <a:rPr lang="nb-NO" sz="2800" dirty="0" err="1"/>
              <a:t>no</a:t>
            </a:r>
            <a:r>
              <a:rPr lang="nb-NO" sz="2800" dirty="0"/>
              <a:t> 2 innviet – </a:t>
            </a:r>
            <a:r>
              <a:rPr lang="nb-NO" sz="2800" dirty="0" smtClean="0"/>
              <a:t>Pilotprosjekt, (m/</a:t>
            </a:r>
            <a:r>
              <a:rPr lang="nb-NO" sz="2800" dirty="0" err="1" smtClean="0"/>
              <a:t>Rotary</a:t>
            </a:r>
            <a:r>
              <a:rPr lang="nb-NO" sz="2800" dirty="0" smtClean="0"/>
              <a:t>)</a:t>
            </a:r>
          </a:p>
          <a:p>
            <a:pPr marL="0" indent="0">
              <a:buNone/>
            </a:pPr>
            <a:r>
              <a:rPr lang="nb-NO" sz="2800" dirty="0" smtClean="0"/>
              <a:t>	(Boulder Valley RC og Kigali-</a:t>
            </a:r>
            <a:r>
              <a:rPr lang="nb-NO" sz="2800" dirty="0" err="1" smtClean="0"/>
              <a:t>Virunga</a:t>
            </a:r>
            <a:r>
              <a:rPr lang="nb-NO" sz="2800" dirty="0" smtClean="0"/>
              <a:t> RC)</a:t>
            </a:r>
            <a:endParaRPr lang="nb-NO" sz="2800" dirty="0"/>
          </a:p>
          <a:p>
            <a:r>
              <a:rPr lang="nb-NO" sz="2800" dirty="0"/>
              <a:t>2016-17 (?) DLS </a:t>
            </a:r>
            <a:r>
              <a:rPr lang="nb-NO" sz="2800" dirty="0" err="1"/>
              <a:t>no</a:t>
            </a:r>
            <a:r>
              <a:rPr lang="nb-NO" sz="2800" dirty="0"/>
              <a:t> 3-4-5 og kanskje </a:t>
            </a:r>
            <a:r>
              <a:rPr lang="nb-NO" sz="2800" dirty="0" smtClean="0"/>
              <a:t>6 </a:t>
            </a:r>
          </a:p>
          <a:p>
            <a:pPr marL="0" indent="0">
              <a:buNone/>
            </a:pPr>
            <a:r>
              <a:rPr lang="nb-NO" sz="2800" dirty="0" smtClean="0"/>
              <a:t>	(</a:t>
            </a:r>
            <a:r>
              <a:rPr lang="nb-NO" sz="2800" dirty="0" err="1" smtClean="0"/>
              <a:t>BoulderV</a:t>
            </a:r>
            <a:r>
              <a:rPr lang="nb-NO" sz="2800" dirty="0" smtClean="0"/>
              <a:t>/Kigali/Bergenhus + 7 i USA)</a:t>
            </a:r>
          </a:p>
          <a:p>
            <a:endParaRPr lang="nb-NO" sz="2800" dirty="0"/>
          </a:p>
          <a:p>
            <a:endParaRPr lang="nb-NO" sz="2800" dirty="0" smtClean="0"/>
          </a:p>
          <a:p>
            <a:endParaRPr lang="nb-NO" sz="2800" dirty="0"/>
          </a:p>
          <a:p>
            <a:endParaRPr lang="nb-NO" sz="2800" dirty="0" smtClean="0"/>
          </a:p>
          <a:p>
            <a:endParaRPr lang="nb-NO" sz="2800" dirty="0"/>
          </a:p>
          <a:p>
            <a:pPr marL="0" indent="0">
              <a:buNone/>
            </a:pPr>
            <a:endParaRPr lang="nb-NO" sz="2800" dirty="0"/>
          </a:p>
        </p:txBody>
      </p:sp>
      <p:pic>
        <p:nvPicPr>
          <p:cNvPr id="4" name="Bilde 3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9" y="382897"/>
            <a:ext cx="853518" cy="8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519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Village</a:t>
            </a:r>
            <a:r>
              <a:rPr lang="nb-NO" dirty="0" smtClean="0"/>
              <a:t> </a:t>
            </a:r>
            <a:r>
              <a:rPr lang="nb-NO" dirty="0" err="1" smtClean="0"/>
              <a:t>MakeOver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3200" dirty="0" smtClean="0"/>
              <a:t>initiativtaker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93" y="1700808"/>
            <a:ext cx="5212061" cy="391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1619672" y="580526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Founder</a:t>
            </a:r>
            <a:r>
              <a:rPr lang="nb-NO" dirty="0" smtClean="0"/>
              <a:t> og CEO: CAROLE CANALE, </a:t>
            </a:r>
            <a:r>
              <a:rPr lang="nb-NO" dirty="0" err="1" smtClean="0"/>
              <a:t>medl</a:t>
            </a:r>
            <a:r>
              <a:rPr lang="nb-NO" dirty="0" smtClean="0"/>
              <a:t> RC </a:t>
            </a:r>
            <a:r>
              <a:rPr lang="nb-NO" dirty="0" err="1" smtClean="0"/>
              <a:t>of</a:t>
            </a:r>
            <a:r>
              <a:rPr lang="nb-NO" dirty="0" smtClean="0"/>
              <a:t> Boulder ‘Valley</a:t>
            </a:r>
          </a:p>
          <a:p>
            <a:r>
              <a:rPr lang="nb-NO" dirty="0" smtClean="0"/>
              <a:t>Lokal leder pastor Willy </a:t>
            </a:r>
            <a:r>
              <a:rPr lang="nb-NO" dirty="0" err="1" smtClean="0"/>
              <a:t>Rumenera</a:t>
            </a:r>
            <a:r>
              <a:rPr lang="nb-NO" dirty="0" smtClean="0"/>
              <a:t>, </a:t>
            </a:r>
            <a:r>
              <a:rPr lang="nb-NO" dirty="0" err="1" smtClean="0"/>
              <a:t>medl</a:t>
            </a:r>
            <a:r>
              <a:rPr lang="nb-NO" dirty="0" smtClean="0"/>
              <a:t> RC </a:t>
            </a:r>
            <a:r>
              <a:rPr lang="nb-NO" dirty="0" err="1" smtClean="0"/>
              <a:t>of</a:t>
            </a:r>
            <a:r>
              <a:rPr lang="nb-NO" dirty="0" smtClean="0"/>
              <a:t> Kigali-</a:t>
            </a:r>
            <a:r>
              <a:rPr lang="nb-NO" dirty="0" err="1" smtClean="0"/>
              <a:t>Virunga</a:t>
            </a:r>
            <a:endParaRPr lang="nb-NO" dirty="0"/>
          </a:p>
        </p:txBody>
      </p:sp>
      <p:pic>
        <p:nvPicPr>
          <p:cNvPr id="6" name="Bilde 5"/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9" y="382897"/>
            <a:ext cx="853518" cy="8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9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Village</a:t>
            </a:r>
            <a:r>
              <a:rPr lang="nb-NO" dirty="0"/>
              <a:t> </a:t>
            </a:r>
            <a:r>
              <a:rPr lang="nb-NO" dirty="0" err="1"/>
              <a:t>MakeOver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Andre </a:t>
            </a:r>
            <a:r>
              <a:rPr lang="nb-NO" dirty="0" smtClean="0"/>
              <a:t>VMO-prosjekter</a:t>
            </a:r>
            <a:r>
              <a:rPr lang="nb-NO" dirty="0"/>
              <a:t>:</a:t>
            </a:r>
          </a:p>
          <a:p>
            <a:r>
              <a:rPr lang="nb-NO" dirty="0"/>
              <a:t>Vann – gjennom å samle </a:t>
            </a:r>
            <a:r>
              <a:rPr lang="nb-NO" dirty="0" err="1" smtClean="0"/>
              <a:t>takvann</a:t>
            </a:r>
            <a:r>
              <a:rPr lang="nb-NO" dirty="0" smtClean="0"/>
              <a:t> </a:t>
            </a:r>
            <a:r>
              <a:rPr lang="nb-NO" sz="2400" dirty="0" smtClean="0"/>
              <a:t>(</a:t>
            </a:r>
            <a:r>
              <a:rPr lang="nb-NO" sz="2400" dirty="0" err="1" smtClean="0"/>
              <a:t>Engeneers</a:t>
            </a:r>
            <a:r>
              <a:rPr lang="nb-NO" sz="2400" dirty="0" smtClean="0"/>
              <a:t> </a:t>
            </a:r>
            <a:r>
              <a:rPr lang="nb-NO" sz="2400" dirty="0" err="1" smtClean="0"/>
              <a:t>Without</a:t>
            </a:r>
            <a:r>
              <a:rPr lang="nb-NO" sz="2400" dirty="0" smtClean="0"/>
              <a:t> Borders)</a:t>
            </a:r>
            <a:endParaRPr lang="nb-NO" sz="2400" dirty="0"/>
          </a:p>
          <a:p>
            <a:r>
              <a:rPr lang="nb-NO" dirty="0"/>
              <a:t>Tak – </a:t>
            </a:r>
            <a:r>
              <a:rPr lang="nb-NO" dirty="0" smtClean="0"/>
              <a:t>«du </a:t>
            </a:r>
            <a:r>
              <a:rPr lang="nb-NO" dirty="0"/>
              <a:t>bygger ditt hus – vi koster </a:t>
            </a:r>
            <a:r>
              <a:rPr lang="nb-NO" dirty="0" smtClean="0"/>
              <a:t>taket»</a:t>
            </a:r>
            <a:endParaRPr lang="nb-NO" dirty="0"/>
          </a:p>
          <a:p>
            <a:r>
              <a:rPr lang="nb-NO" dirty="0"/>
              <a:t>Hageprosjekt – hagebruk</a:t>
            </a:r>
          </a:p>
          <a:p>
            <a:r>
              <a:rPr lang="nb-NO" dirty="0"/>
              <a:t>Kaninprosjekt – oppdrett for mat, avl og </a:t>
            </a:r>
            <a:r>
              <a:rPr lang="nb-NO" dirty="0" smtClean="0"/>
              <a:t>salg</a:t>
            </a:r>
          </a:p>
          <a:p>
            <a:r>
              <a:rPr lang="nb-NO" dirty="0" smtClean="0"/>
              <a:t>Oppfølging </a:t>
            </a:r>
            <a:r>
              <a:rPr lang="nb-NO" dirty="0"/>
              <a:t>av eksisterende og </a:t>
            </a:r>
            <a:r>
              <a:rPr lang="nb-NO" dirty="0" smtClean="0"/>
              <a:t>utvikling </a:t>
            </a:r>
            <a:r>
              <a:rPr lang="nb-NO" dirty="0"/>
              <a:t>av nye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9" y="382897"/>
            <a:ext cx="853518" cy="8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9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0118" y="-10522"/>
            <a:ext cx="8229600" cy="1143000"/>
          </a:xfrm>
        </p:spPr>
        <p:txBody>
          <a:bodyPr/>
          <a:lstStyle/>
          <a:p>
            <a:r>
              <a:rPr lang="nb-NO" dirty="0"/>
              <a:t>Rwanda - prosjekt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04" y="1628800"/>
            <a:ext cx="2738876" cy="294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53" y="1628800"/>
            <a:ext cx="2618675" cy="293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290096" y="5248611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Rwanda: 26000 </a:t>
            </a:r>
            <a:r>
              <a:rPr lang="nb-NO" sz="2800" b="1" dirty="0" err="1"/>
              <a:t>kvkm</a:t>
            </a:r>
            <a:r>
              <a:rPr lang="nb-NO" sz="2800" b="1" dirty="0"/>
              <a:t>  Afrika 30 </a:t>
            </a:r>
            <a:r>
              <a:rPr lang="nb-NO" sz="2800" b="1" dirty="0" err="1" smtClean="0"/>
              <a:t>mill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kvkm</a:t>
            </a:r>
            <a:r>
              <a:rPr lang="nb-NO" sz="2800" b="1" dirty="0" smtClean="0"/>
              <a:t> - 1 </a:t>
            </a:r>
            <a:r>
              <a:rPr lang="nb-NO" b="1" dirty="0" smtClean="0"/>
              <a:t>0/00</a:t>
            </a:r>
            <a:endParaRPr lang="nb-NO" b="1" dirty="0"/>
          </a:p>
          <a:p>
            <a:r>
              <a:rPr lang="nb-NO" sz="2800" b="1" dirty="0"/>
              <a:t>  Befolkning:  </a:t>
            </a:r>
            <a:r>
              <a:rPr lang="nb-NO" sz="2800" b="1" dirty="0" err="1"/>
              <a:t>Rw</a:t>
            </a:r>
            <a:r>
              <a:rPr lang="nb-NO" sz="2800" b="1" dirty="0"/>
              <a:t> - 11,1 </a:t>
            </a:r>
            <a:r>
              <a:rPr lang="nb-NO" sz="2800" b="1" dirty="0" err="1"/>
              <a:t>mill</a:t>
            </a:r>
            <a:r>
              <a:rPr lang="nb-NO" sz="2800" b="1" dirty="0"/>
              <a:t>, Afrika  1,1 </a:t>
            </a:r>
            <a:r>
              <a:rPr lang="nb-NO" sz="2800" b="1" dirty="0" err="1"/>
              <a:t>mrd</a:t>
            </a:r>
            <a:r>
              <a:rPr lang="nb-NO" sz="2800" b="1" dirty="0"/>
              <a:t> </a:t>
            </a:r>
            <a:r>
              <a:rPr lang="nb-NO" sz="2800" b="1" dirty="0" smtClean="0"/>
              <a:t> - 1 %</a:t>
            </a:r>
            <a:endParaRPr lang="nb-NO" sz="2800" b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043608" y="11764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Virunga</a:t>
            </a:r>
            <a:r>
              <a:rPr lang="nb-NO" dirty="0" smtClean="0"/>
              <a:t>/</a:t>
            </a:r>
            <a:r>
              <a:rPr lang="nb-NO" dirty="0" err="1" smtClean="0"/>
              <a:t>Burera</a:t>
            </a:r>
            <a:r>
              <a:rPr lang="nb-NO" dirty="0" smtClean="0"/>
              <a:t> District</a:t>
            </a:r>
            <a:endParaRPr lang="nb-NO" dirty="0"/>
          </a:p>
        </p:txBody>
      </p:sp>
      <p:pic>
        <p:nvPicPr>
          <p:cNvPr id="10" name="Bilde 9"/>
          <p:cNvPicPr>
            <a:picLocks noChangeAspect="1" noChangeArrowheads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9" y="382897"/>
            <a:ext cx="853518" cy="8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7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Prosjektfinansiering </a:t>
            </a:r>
            <a:r>
              <a:rPr lang="nb-NO" dirty="0"/>
              <a:t>i </a:t>
            </a:r>
            <a:r>
              <a:rPr lang="nb-NO" dirty="0" err="1"/>
              <a:t>Rotary</a:t>
            </a:r>
            <a:r>
              <a:rPr lang="nb-NO" dirty="0"/>
              <a:t/>
            </a:r>
            <a:br>
              <a:rPr lang="nb-NO" dirty="0"/>
            </a:br>
            <a:r>
              <a:rPr lang="nb-NO" sz="2400" dirty="0"/>
              <a:t/>
            </a:r>
            <a:br>
              <a:rPr lang="nb-NO" sz="2400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nb-NO" dirty="0" smtClean="0"/>
              <a:t>Klubbenes </a:t>
            </a:r>
            <a:r>
              <a:rPr lang="nb-NO" dirty="0"/>
              <a:t>bidrag</a:t>
            </a:r>
          </a:p>
          <a:p>
            <a:pPr marL="514350" indent="-514350">
              <a:buAutoNum type="arabicParenR"/>
            </a:pPr>
            <a:r>
              <a:rPr lang="nb-NO" dirty="0"/>
              <a:t>Matching av Distriktsfond (District </a:t>
            </a:r>
            <a:r>
              <a:rPr lang="nb-NO" dirty="0" err="1"/>
              <a:t>Designated</a:t>
            </a:r>
            <a:r>
              <a:rPr lang="nb-NO" dirty="0"/>
              <a:t> Fund)</a:t>
            </a:r>
          </a:p>
          <a:p>
            <a:pPr marL="514350" indent="-514350">
              <a:buAutoNum type="arabicParenR"/>
            </a:pPr>
            <a:r>
              <a:rPr lang="nb-NO" dirty="0"/>
              <a:t>Matching fra RI v/TRF-Global</a:t>
            </a:r>
          </a:p>
          <a:p>
            <a:pPr marL="514350" indent="-514350">
              <a:buAutoNum type="arabicParenR"/>
            </a:pPr>
            <a:endParaRPr lang="nb-NO" sz="1600" dirty="0"/>
          </a:p>
          <a:p>
            <a:pPr marL="0" indent="0">
              <a:buNone/>
            </a:pPr>
            <a:r>
              <a:rPr lang="nb-NO" i="1" dirty="0"/>
              <a:t>I beste fall: </a:t>
            </a:r>
            <a:r>
              <a:rPr lang="nb-NO" i="1" dirty="0" smtClean="0"/>
              <a:t>Klubben matches </a:t>
            </a:r>
            <a:r>
              <a:rPr lang="nb-NO" i="1" dirty="0"/>
              <a:t>100 % fra DDF</a:t>
            </a:r>
          </a:p>
          <a:p>
            <a:pPr marL="0" indent="0">
              <a:buNone/>
            </a:pPr>
            <a:r>
              <a:rPr lang="nb-NO" i="1" dirty="0"/>
              <a:t>TRF- Global matcher 50 % av </a:t>
            </a:r>
            <a:r>
              <a:rPr lang="nb-NO" i="1" dirty="0" smtClean="0"/>
              <a:t>klubben og 100 </a:t>
            </a:r>
            <a:r>
              <a:rPr lang="nb-NO" i="1" dirty="0"/>
              <a:t>% av distriktets </a:t>
            </a:r>
            <a:r>
              <a:rPr lang="nb-NO" i="1" dirty="0" smtClean="0"/>
              <a:t>bidrag (eller omvendt).</a:t>
            </a:r>
            <a:endParaRPr lang="nb-NO" i="1" dirty="0"/>
          </a:p>
          <a:p>
            <a:pPr marL="0" indent="0">
              <a:buNone/>
            </a:pPr>
            <a:r>
              <a:rPr lang="nb-NO" i="1" dirty="0"/>
              <a:t>Således kan </a:t>
            </a:r>
            <a:r>
              <a:rPr lang="nb-NO" i="1" dirty="0" smtClean="0"/>
              <a:t>100 </a:t>
            </a:r>
            <a:r>
              <a:rPr lang="nb-NO" i="1" dirty="0"/>
              <a:t>klubbkroner bli til </a:t>
            </a:r>
            <a:r>
              <a:rPr lang="nb-NO" i="1" dirty="0" smtClean="0"/>
              <a:t>350 </a:t>
            </a:r>
            <a:r>
              <a:rPr lang="nb-NO" i="1" dirty="0"/>
              <a:t>kroner</a:t>
            </a:r>
            <a:r>
              <a:rPr lang="nb-NO" i="1" dirty="0" smtClean="0"/>
              <a:t>.</a:t>
            </a:r>
          </a:p>
          <a:p>
            <a:pPr marL="0" indent="0">
              <a:buNone/>
            </a:pPr>
            <a:endParaRPr lang="nb-NO" i="1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9" y="382897"/>
            <a:ext cx="853518" cy="8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8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Vårt prosjekt: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Bergenhus RK  yter </a:t>
            </a:r>
            <a:r>
              <a:rPr lang="nb-NO" dirty="0" smtClean="0"/>
              <a:t>	</a:t>
            </a:r>
            <a:r>
              <a:rPr lang="nb-NO" dirty="0" smtClean="0"/>
              <a:t>	</a:t>
            </a:r>
            <a:r>
              <a:rPr lang="nb-NO" dirty="0" smtClean="0"/>
              <a:t>	USD 4.000</a:t>
            </a:r>
          </a:p>
          <a:p>
            <a:r>
              <a:rPr lang="nb-NO" dirty="0" smtClean="0"/>
              <a:t>DDF matcher 				USD 4.000</a:t>
            </a:r>
          </a:p>
          <a:p>
            <a:r>
              <a:rPr lang="nb-NO" dirty="0" smtClean="0"/>
              <a:t>TRF matcher DDF </a:t>
            </a:r>
            <a:r>
              <a:rPr lang="nb-NO" dirty="0" smtClean="0"/>
              <a:t>med 100%</a:t>
            </a:r>
            <a:r>
              <a:rPr lang="nb-NO" dirty="0" smtClean="0"/>
              <a:t>	USD 4.000</a:t>
            </a:r>
          </a:p>
          <a:p>
            <a:r>
              <a:rPr lang="nb-NO" dirty="0" smtClean="0"/>
              <a:t>TRF matcher 50 % av klubben 	USD 2.000</a:t>
            </a:r>
          </a:p>
          <a:p>
            <a:r>
              <a:rPr lang="nb-NO" u="sng" dirty="0" smtClean="0"/>
              <a:t>Våre </a:t>
            </a:r>
            <a:r>
              <a:rPr lang="nb-NO" u="sng" dirty="0" smtClean="0"/>
              <a:t>USD 4.000 blir til 		USD </a:t>
            </a:r>
            <a:r>
              <a:rPr lang="nb-NO" u="sng" dirty="0" smtClean="0"/>
              <a:t>14.000</a:t>
            </a:r>
          </a:p>
          <a:p>
            <a:r>
              <a:rPr lang="nb-NO" dirty="0" smtClean="0"/>
              <a:t>TOTAL-budsjett			USD 68.000</a:t>
            </a:r>
          </a:p>
          <a:p>
            <a:pPr marL="0" indent="0" algn="ctr">
              <a:buNone/>
            </a:pPr>
            <a:r>
              <a:rPr lang="nb-NO" sz="2800" i="1" dirty="0"/>
              <a:t>h</a:t>
            </a:r>
            <a:r>
              <a:rPr lang="nb-NO" sz="2800" i="1" dirty="0" smtClean="0"/>
              <a:t>vorav USD 54.000 er i havn p.t</a:t>
            </a:r>
            <a:r>
              <a:rPr lang="nb-NO" sz="2800" dirty="0" smtClean="0"/>
              <a:t>.</a:t>
            </a:r>
            <a:endParaRPr lang="nb-NO" sz="2800" dirty="0"/>
          </a:p>
        </p:txBody>
      </p:sp>
      <p:pic>
        <p:nvPicPr>
          <p:cNvPr id="4" name="Bilde 3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9" y="382897"/>
            <a:ext cx="853518" cy="8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49" y="535297"/>
            <a:ext cx="853518" cy="8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8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STATUS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2400" dirty="0" smtClean="0"/>
              <a:t>Vi har sendt «</a:t>
            </a:r>
            <a:r>
              <a:rPr lang="nb-NO" sz="2400" dirty="0" err="1" smtClean="0"/>
              <a:t>Presidential</a:t>
            </a:r>
            <a:r>
              <a:rPr lang="nb-NO" sz="2400" dirty="0" smtClean="0"/>
              <a:t> Letter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Commitment</a:t>
            </a:r>
            <a:r>
              <a:rPr lang="nb-NO" sz="2400" dirty="0" smtClean="0"/>
              <a:t> på USD 4.000 til RC </a:t>
            </a:r>
            <a:r>
              <a:rPr lang="nb-NO" sz="2400" dirty="0" err="1" smtClean="0"/>
              <a:t>of</a:t>
            </a:r>
            <a:r>
              <a:rPr lang="nb-NO" sz="2400" dirty="0" smtClean="0"/>
              <a:t> Boulder Valley </a:t>
            </a:r>
            <a:endParaRPr lang="nb-NO" sz="2400" dirty="0" smtClean="0"/>
          </a:p>
          <a:p>
            <a:r>
              <a:rPr lang="nb-NO" sz="2400" dirty="0" smtClean="0"/>
              <a:t>BV RC søker TRF-Global m/</a:t>
            </a:r>
            <a:r>
              <a:rPr lang="nb-NO" sz="2400" dirty="0" err="1" smtClean="0"/>
              <a:t>Commitment</a:t>
            </a:r>
            <a:r>
              <a:rPr lang="nb-NO" sz="2400" dirty="0" smtClean="0"/>
              <a:t>-vedlegg</a:t>
            </a:r>
          </a:p>
          <a:p>
            <a:r>
              <a:rPr lang="nb-NO" sz="2400" dirty="0" smtClean="0"/>
              <a:t>Vi søker DDF m/BV RCs søknad som vedlegg</a:t>
            </a:r>
          </a:p>
          <a:p>
            <a:r>
              <a:rPr lang="nb-NO" sz="2400" dirty="0" smtClean="0"/>
              <a:t>TRF-Global og DDF gir tilsagn</a:t>
            </a:r>
          </a:p>
          <a:p>
            <a:r>
              <a:rPr lang="nb-NO" sz="2400" dirty="0" smtClean="0"/>
              <a:t>Prosjekt iverksettes – kanskje ferdig i 2016</a:t>
            </a:r>
            <a:endParaRPr lang="nb-NO" sz="2400" dirty="0" smtClean="0"/>
          </a:p>
          <a:p>
            <a:r>
              <a:rPr lang="nb-NO" sz="2400" dirty="0" smtClean="0"/>
              <a:t>Sammen med Boulder og Kigali og 7 andre bidragsklubber i USA har vi inne totalt </a:t>
            </a:r>
          </a:p>
          <a:p>
            <a:pPr marL="0" indent="0">
              <a:buNone/>
            </a:pPr>
            <a:r>
              <a:rPr lang="nb-NO" sz="2400" dirty="0"/>
              <a:t>	</a:t>
            </a:r>
            <a:r>
              <a:rPr lang="nb-NO" sz="2400" dirty="0" smtClean="0"/>
              <a:t>USD 54.000 forutsatt maksimal matching fra TRF og DDF – og mangler USD 14.000, tilsvarende et </a:t>
            </a:r>
            <a:r>
              <a:rPr lang="nb-NO" sz="2400" dirty="0" err="1" smtClean="0"/>
              <a:t>klubbidrag</a:t>
            </a:r>
            <a:r>
              <a:rPr lang="nb-NO" sz="2400" dirty="0" smtClean="0"/>
              <a:t> på USD 4.000 </a:t>
            </a:r>
            <a:r>
              <a:rPr lang="nb-NO" dirty="0" smtClean="0"/>
              <a:t>.</a:t>
            </a:r>
          </a:p>
          <a:p>
            <a:pPr marL="0" indent="0" algn="ctr">
              <a:buNone/>
            </a:pPr>
            <a:r>
              <a:rPr lang="nb-NO" sz="2600" b="1" dirty="0" smtClean="0"/>
              <a:t>Dette rekker til 3 DLS med vannsamling</a:t>
            </a:r>
          </a:p>
          <a:p>
            <a:pPr marL="0" indent="0" algn="ctr">
              <a:buNone/>
            </a:pPr>
            <a:r>
              <a:rPr lang="nb-NO" sz="2600" b="1" dirty="0"/>
              <a:t>e</a:t>
            </a:r>
            <a:r>
              <a:rPr lang="nb-NO" sz="2600" b="1" dirty="0" smtClean="0"/>
              <a:t>ller  4 DLS uten </a:t>
            </a:r>
            <a:r>
              <a:rPr lang="nb-NO" sz="2600" b="1" dirty="0" smtClean="0"/>
              <a:t>vannsamling:</a:t>
            </a:r>
          </a:p>
          <a:p>
            <a:pPr marL="0" indent="0" algn="ctr">
              <a:buNone/>
            </a:pPr>
            <a:r>
              <a:rPr lang="nb-NO" sz="2600" b="1" dirty="0" smtClean="0"/>
              <a:t>Dette kan aktualisere et eget «kompletterings-</a:t>
            </a:r>
            <a:r>
              <a:rPr lang="nb-NO" sz="2600" b="1" dirty="0" err="1" smtClean="0"/>
              <a:t>sprosjekt</a:t>
            </a:r>
            <a:r>
              <a:rPr lang="nb-NO" sz="2600" b="1" dirty="0" smtClean="0"/>
              <a:t>»</a:t>
            </a:r>
            <a:endParaRPr lang="nb-NO" sz="2600" b="1" dirty="0" smtClean="0"/>
          </a:p>
          <a:p>
            <a:pPr marL="0" indent="0" algn="ctr">
              <a:buNone/>
            </a:pPr>
            <a:endParaRPr lang="nb-NO" sz="2600" b="1" dirty="0"/>
          </a:p>
        </p:txBody>
      </p:sp>
      <p:pic>
        <p:nvPicPr>
          <p:cNvPr id="4" name="Bilde 3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9" y="382897"/>
            <a:ext cx="853518" cy="8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0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Bergenhus </a:t>
            </a:r>
            <a:r>
              <a:rPr lang="nb-NO" dirty="0" err="1" smtClean="0"/>
              <a:t>Rotary</a:t>
            </a:r>
            <a:r>
              <a:rPr lang="nb-NO" dirty="0" smtClean="0"/>
              <a:t> Klubb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b="1" dirty="0" smtClean="0">
                <a:solidFill>
                  <a:schemeClr val="accent1"/>
                </a:solidFill>
              </a:rPr>
              <a:t>INTERNASJONAL KOMITÉ 2014-2015:</a:t>
            </a:r>
          </a:p>
          <a:p>
            <a:pPr marL="0" indent="0" algn="ctr">
              <a:buNone/>
            </a:pPr>
            <a:r>
              <a:rPr lang="nb-NO" dirty="0" smtClean="0"/>
              <a:t>Svein </a:t>
            </a:r>
            <a:r>
              <a:rPr lang="nb-NO" dirty="0" err="1" smtClean="0"/>
              <a:t>Milford</a:t>
            </a: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Roland Jonsson</a:t>
            </a:r>
          </a:p>
          <a:p>
            <a:pPr marL="0" indent="0" algn="ctr">
              <a:buNone/>
            </a:pPr>
            <a:r>
              <a:rPr lang="nb-NO" dirty="0" smtClean="0"/>
              <a:t>Knut August Knutsen</a:t>
            </a:r>
          </a:p>
          <a:p>
            <a:pPr marL="0" indent="0" algn="ctr">
              <a:buNone/>
            </a:pPr>
            <a:r>
              <a:rPr lang="nb-NO" dirty="0" smtClean="0"/>
              <a:t>Erik Hjorth</a:t>
            </a:r>
          </a:p>
          <a:p>
            <a:pPr marL="0" indent="0" algn="ctr">
              <a:buNone/>
            </a:pPr>
            <a:r>
              <a:rPr lang="nb-NO" dirty="0" smtClean="0"/>
              <a:t>Knut Magne Dale</a:t>
            </a:r>
          </a:p>
          <a:p>
            <a:pPr algn="ctr"/>
            <a:r>
              <a:rPr lang="nb-NO" dirty="0" smtClean="0"/>
              <a:t>Jan </a:t>
            </a:r>
            <a:r>
              <a:rPr lang="nb-NO" dirty="0" err="1" smtClean="0"/>
              <a:t>Spjeldnæs</a:t>
            </a:r>
            <a:r>
              <a:rPr lang="nb-NO" dirty="0" smtClean="0"/>
              <a:t> - komiteleder</a:t>
            </a:r>
          </a:p>
        </p:txBody>
      </p:sp>
      <p:pic>
        <p:nvPicPr>
          <p:cNvPr id="4" name="Bilde 3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466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1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Fødestue-besøk med </a:t>
            </a:r>
            <a:br>
              <a:rPr lang="nb-NO" dirty="0" smtClean="0"/>
            </a:br>
            <a:r>
              <a:rPr lang="nb-NO" dirty="0" smtClean="0"/>
              <a:t>myggnett</a:t>
            </a:r>
            <a:endParaRPr lang="nb-NO" dirty="0"/>
          </a:p>
        </p:txBody>
      </p:sp>
      <p:pic>
        <p:nvPicPr>
          <p:cNvPr id="4" name="Bilde 3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9" y="382897"/>
            <a:ext cx="853518" cy="8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Jan\Dropbox\Camera Uploads\2015-08-06 10.09.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Kvalifiserte søkerklubber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Kvalifikasjon for å søke DDF</a:t>
            </a:r>
          </a:p>
          <a:p>
            <a:r>
              <a:rPr lang="nb-NO" dirty="0" smtClean="0"/>
              <a:t>Klubben må ha bidradd med penger til TRF</a:t>
            </a:r>
          </a:p>
          <a:p>
            <a:r>
              <a:rPr lang="nb-NO" dirty="0" smtClean="0"/>
              <a:t>Bergenhus kvalifiserer gjennom innbetalinger </a:t>
            </a:r>
            <a:r>
              <a:rPr lang="nb-NO" sz="2800" b="1" i="1" dirty="0" smtClean="0">
                <a:solidFill>
                  <a:srgbClr val="FF0000"/>
                </a:solidFill>
              </a:rPr>
              <a:t>– og autogirotrekk registreres selv om klubbmedlemmene ikke husker at de er med</a:t>
            </a:r>
          </a:p>
          <a:p>
            <a:r>
              <a:rPr lang="nb-NO" dirty="0" smtClean="0"/>
              <a:t>Kvalifikasjon for å søke TRF-Global</a:t>
            </a:r>
          </a:p>
          <a:p>
            <a:r>
              <a:rPr lang="nb-NO" dirty="0" smtClean="0"/>
              <a:t>Bergenhus </a:t>
            </a:r>
            <a:r>
              <a:rPr lang="nb-NO" dirty="0" err="1" smtClean="0"/>
              <a:t>pt</a:t>
            </a:r>
            <a:r>
              <a:rPr lang="nb-NO" dirty="0" smtClean="0"/>
              <a:t> ikke kvalifisert, men det bør være en målsetting – med </a:t>
            </a:r>
            <a:r>
              <a:rPr lang="nb-NO" dirty="0" err="1" smtClean="0"/>
              <a:t>tillatels</a:t>
            </a:r>
            <a:r>
              <a:rPr lang="nb-NO" dirty="0" smtClean="0"/>
              <a:t>!</a:t>
            </a:r>
            <a:endParaRPr lang="nb-NO" dirty="0"/>
          </a:p>
        </p:txBody>
      </p:sp>
      <p:pic>
        <p:nvPicPr>
          <p:cNvPr id="4" name="Bilde 3"/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9" y="382897"/>
            <a:ext cx="853518" cy="8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78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Internasjonal komité 2015-2016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9" y="1816487"/>
            <a:ext cx="2731299" cy="187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080" y="1816486"/>
            <a:ext cx="2448272" cy="163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69" y="1816487"/>
            <a:ext cx="1512168" cy="209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2" y="4231518"/>
            <a:ext cx="2310585" cy="186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65" y="4382618"/>
            <a:ext cx="2614599" cy="170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04" y="3990628"/>
            <a:ext cx="2253552" cy="218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9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1 – </a:t>
            </a:r>
            <a:r>
              <a:rPr lang="nb-NO" dirty="0" err="1" smtClean="0"/>
              <a:t>SummerCamp</a:t>
            </a:r>
            <a:r>
              <a:rPr lang="nb-NO" dirty="0" smtClean="0"/>
              <a:t> 2015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b-NO" dirty="0" smtClean="0"/>
              <a:t>12 Ungdommer fra 12 land gjestet D-2250</a:t>
            </a:r>
          </a:p>
          <a:p>
            <a:pPr marL="0" indent="0" algn="ctr">
              <a:buNone/>
            </a:pPr>
            <a:r>
              <a:rPr lang="nb-NO" dirty="0"/>
              <a:t>	</a:t>
            </a:r>
            <a:r>
              <a:rPr lang="nb-NO" dirty="0" smtClean="0"/>
              <a:t>i perioden 2. – 12. august</a:t>
            </a:r>
          </a:p>
          <a:p>
            <a:pPr marL="0" indent="0">
              <a:buNone/>
            </a:pPr>
            <a:r>
              <a:rPr lang="nb-NO" dirty="0" smtClean="0"/>
              <a:t>Bergenhus RK og 9 andre klubber var vertskap.</a:t>
            </a:r>
          </a:p>
          <a:p>
            <a:pPr marL="0" indent="0">
              <a:buNone/>
            </a:pPr>
            <a:r>
              <a:rPr lang="nb-NO" dirty="0" smtClean="0"/>
              <a:t>Fem </a:t>
            </a:r>
            <a:r>
              <a:rPr lang="nb-NO" dirty="0" err="1" smtClean="0"/>
              <a:t>medl</a:t>
            </a:r>
            <a:r>
              <a:rPr lang="nb-NO" dirty="0" smtClean="0"/>
              <a:t> av </a:t>
            </a:r>
            <a:r>
              <a:rPr lang="nb-NO" dirty="0" err="1" smtClean="0"/>
              <a:t>Bgh</a:t>
            </a:r>
            <a:r>
              <a:rPr lang="nb-NO" dirty="0" smtClean="0"/>
              <a:t> RK deltok som vertskap,</a:t>
            </a:r>
          </a:p>
          <a:p>
            <a:pPr marL="0" indent="0" algn="ctr">
              <a:buNone/>
            </a:pPr>
            <a:r>
              <a:rPr lang="nb-NO" sz="2800" b="1" i="1" dirty="0" smtClean="0"/>
              <a:t>Hans Chr P, Ove T. O, </a:t>
            </a:r>
            <a:r>
              <a:rPr lang="nb-NO" sz="2800" b="1" i="1" dirty="0" smtClean="0"/>
              <a:t>Knut </a:t>
            </a:r>
            <a:r>
              <a:rPr lang="nb-NO" sz="2800" b="1" i="1" dirty="0" smtClean="0"/>
              <a:t>A K, Jan </a:t>
            </a:r>
            <a:r>
              <a:rPr lang="nb-NO" sz="2800" b="1" i="1" dirty="0" smtClean="0"/>
              <a:t>Olav </a:t>
            </a:r>
            <a:r>
              <a:rPr lang="nb-NO" sz="2800" b="1" i="1" dirty="0" smtClean="0"/>
              <a:t>S, Rune H</a:t>
            </a:r>
          </a:p>
          <a:p>
            <a:pPr marL="0" indent="0" algn="ctr">
              <a:buNone/>
            </a:pPr>
            <a:r>
              <a:rPr lang="nb-NO" dirty="0"/>
              <a:t>t</a:t>
            </a:r>
            <a:r>
              <a:rPr lang="nb-NO" dirty="0" smtClean="0"/>
              <a:t>akk til dem </a:t>
            </a:r>
          </a:p>
          <a:p>
            <a:pPr marL="0" indent="0" algn="ctr">
              <a:buNone/>
            </a:pPr>
            <a:r>
              <a:rPr lang="nb-NO" dirty="0" smtClean="0"/>
              <a:t>(applaus!)</a:t>
            </a:r>
            <a:endParaRPr lang="nb-NO" dirty="0"/>
          </a:p>
          <a:p>
            <a:pPr marL="0" indent="0" algn="ctr">
              <a:buNone/>
            </a:pPr>
            <a:r>
              <a:rPr lang="nb-NO" dirty="0" smtClean="0"/>
              <a:t>Programmet var vellykket. 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122174" cy="107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5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2. Stipendprogrammet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I 2014-2015 har vi to stipendiater i LITHAUEN:</a:t>
            </a:r>
          </a:p>
          <a:p>
            <a:r>
              <a:rPr lang="nb-NO" b="1" dirty="0" err="1" smtClean="0"/>
              <a:t>Gierdré</a:t>
            </a:r>
            <a:r>
              <a:rPr lang="nb-NO" b="1" dirty="0" smtClean="0"/>
              <a:t> </a:t>
            </a:r>
            <a:r>
              <a:rPr lang="nb-NO" b="1" dirty="0" err="1" smtClean="0"/>
              <a:t>Gustaité</a:t>
            </a:r>
            <a:r>
              <a:rPr lang="nb-NO" b="1" dirty="0" smtClean="0"/>
              <a:t> </a:t>
            </a:r>
            <a:r>
              <a:rPr lang="nb-NO" dirty="0" smtClean="0"/>
              <a:t>– betales av klubben</a:t>
            </a:r>
          </a:p>
          <a:p>
            <a:r>
              <a:rPr lang="nb-NO" sz="2400" dirty="0" smtClean="0"/>
              <a:t>Kontaktansvarlig er Tove Ragna Reksten</a:t>
            </a:r>
          </a:p>
          <a:p>
            <a:r>
              <a:rPr lang="nb-NO" sz="2400" dirty="0" smtClean="0"/>
              <a:t>Avslutter sitt stipend ultimo 2015</a:t>
            </a:r>
          </a:p>
          <a:p>
            <a:r>
              <a:rPr lang="nb-NO" b="1" dirty="0" err="1" smtClean="0"/>
              <a:t>Akvilé</a:t>
            </a:r>
            <a:r>
              <a:rPr lang="nb-NO" b="1" dirty="0" smtClean="0"/>
              <a:t> </a:t>
            </a:r>
            <a:r>
              <a:rPr lang="nb-NO" b="1" dirty="0" err="1" smtClean="0"/>
              <a:t>Savicaité</a:t>
            </a:r>
            <a:r>
              <a:rPr lang="nb-NO" b="1" dirty="0" smtClean="0"/>
              <a:t> </a:t>
            </a:r>
            <a:r>
              <a:rPr lang="nb-NO" dirty="0" smtClean="0"/>
              <a:t>– betales av BARA-gruppen</a:t>
            </a:r>
          </a:p>
          <a:p>
            <a:r>
              <a:rPr lang="nb-NO" sz="2400" dirty="0" smtClean="0"/>
              <a:t>Kontaktansvarlig  var Jan </a:t>
            </a:r>
            <a:r>
              <a:rPr lang="nb-NO" sz="2400" dirty="0" err="1" smtClean="0"/>
              <a:t>Spjeldnæs</a:t>
            </a:r>
            <a:endParaRPr lang="nb-NO" sz="2400" dirty="0" smtClean="0"/>
          </a:p>
          <a:p>
            <a:r>
              <a:rPr lang="nb-NO" sz="2400" dirty="0" smtClean="0"/>
              <a:t>Avsluttet sitt stipend medio 2015</a:t>
            </a:r>
          </a:p>
          <a:p>
            <a:endParaRPr lang="nb-NO" sz="2400" dirty="0"/>
          </a:p>
          <a:p>
            <a:r>
              <a:rPr lang="nb-NO" dirty="0" smtClean="0"/>
              <a:t>Komiteen har kontaktet D-1460 i Danmark for å få forslag til en ny stipendiat fra 2016.</a:t>
            </a:r>
          </a:p>
          <a:p>
            <a:r>
              <a:rPr lang="nb-NO" dirty="0" smtClean="0"/>
              <a:t>Ingen ny sponsor funnet.</a:t>
            </a:r>
            <a:endParaRPr lang="nb-NO" dirty="0"/>
          </a:p>
        </p:txBody>
      </p:sp>
      <p:pic>
        <p:nvPicPr>
          <p:cNvPr id="4" name="Bilde 3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5072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5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3. Fokus på TRF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>
            <a:normAutofit/>
          </a:bodyPr>
          <a:lstStyle/>
          <a:p>
            <a:r>
              <a:rPr lang="nb-NO" sz="2400" dirty="0" smtClean="0"/>
              <a:t>Klubbens engasjement i RWANDA forutsetter søknad om støtte fra TRF-Global og fra DDF (District </a:t>
            </a:r>
            <a:r>
              <a:rPr lang="nb-NO" sz="2400" dirty="0" err="1" smtClean="0"/>
              <a:t>Designated</a:t>
            </a:r>
            <a:r>
              <a:rPr lang="nb-NO" sz="2400" dirty="0" smtClean="0"/>
              <a:t> Fund)</a:t>
            </a:r>
          </a:p>
          <a:p>
            <a:r>
              <a:rPr lang="nb-NO" sz="2400" dirty="0" smtClean="0"/>
              <a:t>Søknadsprosessen er igangsatt.</a:t>
            </a:r>
          </a:p>
          <a:p>
            <a:r>
              <a:rPr lang="nb-NO" sz="2400" dirty="0" smtClean="0"/>
              <a:t>Saksgangen vil bli kontinuerlig informert om i klubben – og dokumentert og arkivert. </a:t>
            </a:r>
          </a:p>
          <a:p>
            <a:r>
              <a:rPr lang="nb-NO" sz="2400" dirty="0" smtClean="0"/>
              <a:t>Vi legger ikke opp til ytterligere informasjon enn det som følger av prosjektgjennomføringen, men bygger og konserverer klubbkompetanse på området</a:t>
            </a:r>
            <a:r>
              <a:rPr lang="nb-NO" sz="2400" dirty="0" smtClean="0"/>
              <a:t>.</a:t>
            </a:r>
          </a:p>
          <a:p>
            <a:r>
              <a:rPr lang="nb-NO" sz="2400" dirty="0" smtClean="0"/>
              <a:t>Tilegningsprosessen blir «</a:t>
            </a:r>
            <a:r>
              <a:rPr lang="nb-NO" sz="2400" dirty="0" err="1" smtClean="0"/>
              <a:t>learning</a:t>
            </a:r>
            <a:r>
              <a:rPr lang="nb-NO" sz="2400" dirty="0" smtClean="0"/>
              <a:t> by </a:t>
            </a:r>
            <a:r>
              <a:rPr lang="nb-NO" sz="2400" dirty="0" err="1" smtClean="0"/>
              <a:t>doing</a:t>
            </a:r>
            <a:r>
              <a:rPr lang="nb-NO" sz="2400" dirty="0" smtClean="0"/>
              <a:t>»</a:t>
            </a:r>
            <a:endParaRPr lang="nb-NO" sz="2400" dirty="0" smtClean="0"/>
          </a:p>
          <a:p>
            <a:r>
              <a:rPr lang="nb-NO" sz="2400" dirty="0" smtClean="0"/>
              <a:t>Kontaktperson i Distriktet er Bernt </a:t>
            </a:r>
            <a:r>
              <a:rPr lang="nb-NO" sz="2400" dirty="0" err="1" smtClean="0"/>
              <a:t>Sommersten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91" y="339144"/>
            <a:ext cx="888609" cy="85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7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4 </a:t>
            </a:r>
            <a:r>
              <a:rPr lang="nb-NO" dirty="0" err="1" smtClean="0"/>
              <a:t>PolioPlus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Programmet offisielt avsluttet juni </a:t>
            </a:r>
            <a:r>
              <a:rPr lang="nb-NO" dirty="0" smtClean="0"/>
              <a:t>2012 </a:t>
            </a:r>
            <a:r>
              <a:rPr lang="nb-NO" sz="1900" dirty="0" smtClean="0"/>
              <a:t>(</a:t>
            </a:r>
            <a:r>
              <a:rPr lang="nb-NO" sz="1900" b="1" i="1" dirty="0" smtClean="0"/>
              <a:t>Svein </a:t>
            </a:r>
            <a:r>
              <a:rPr lang="nb-NO" sz="1900" b="1" i="1" dirty="0" err="1"/>
              <a:t>Boasson</a:t>
            </a:r>
            <a:r>
              <a:rPr lang="nb-NO" sz="1900" dirty="0"/>
              <a:t>)</a:t>
            </a:r>
          </a:p>
          <a:p>
            <a:r>
              <a:rPr lang="nb-NO" dirty="0" smtClean="0"/>
              <a:t>Polio </a:t>
            </a:r>
            <a:r>
              <a:rPr lang="nb-NO" dirty="0" smtClean="0"/>
              <a:t>finnes fortsatt - 3-5 </a:t>
            </a:r>
            <a:r>
              <a:rPr lang="nb-NO" dirty="0" smtClean="0"/>
              <a:t>land Avslutningsprogrammet </a:t>
            </a:r>
            <a:r>
              <a:rPr lang="nb-NO" dirty="0" err="1" smtClean="0"/>
              <a:t>EndPolioNow</a:t>
            </a:r>
            <a:r>
              <a:rPr lang="nb-NO" dirty="0" smtClean="0"/>
              <a:t> gjennomført h-2014.</a:t>
            </a:r>
          </a:p>
          <a:p>
            <a:r>
              <a:rPr lang="nb-NO" dirty="0" smtClean="0"/>
              <a:t>Vi har ikke noe opplegg for 2015-16, men er i beredskap.</a:t>
            </a:r>
          </a:p>
          <a:p>
            <a:r>
              <a:rPr lang="nb-NO" sz="2600" b="1" i="1" dirty="0" smtClean="0"/>
              <a:t>Status: </a:t>
            </a:r>
            <a:r>
              <a:rPr lang="nb-NO" sz="2600" b="1" i="1" dirty="0" smtClean="0"/>
              <a:t>Afrika: Nigeria </a:t>
            </a:r>
            <a:r>
              <a:rPr lang="nb-NO" sz="2600" b="1" i="1" dirty="0" smtClean="0"/>
              <a:t>poliofritt i ett år, optimisme i Afghanistan, </a:t>
            </a:r>
            <a:r>
              <a:rPr lang="nb-NO" sz="2600" b="1" i="1" dirty="0" err="1" smtClean="0"/>
              <a:t>staus</a:t>
            </a:r>
            <a:r>
              <a:rPr lang="nb-NO" sz="2600" b="1" i="1" dirty="0" smtClean="0"/>
              <a:t> </a:t>
            </a:r>
            <a:r>
              <a:rPr lang="nb-NO" sz="2600" b="1" i="1" dirty="0" err="1" smtClean="0"/>
              <a:t>quo</a:t>
            </a:r>
            <a:r>
              <a:rPr lang="nb-NO" sz="2600" b="1" i="1" dirty="0" smtClean="0"/>
              <a:t> i Pakistan,  </a:t>
            </a:r>
            <a:r>
              <a:rPr lang="nb-NO" sz="2600" b="1" i="1" dirty="0" smtClean="0"/>
              <a:t>men </a:t>
            </a:r>
            <a:r>
              <a:rPr lang="nb-NO" sz="2600" b="1" i="1" dirty="0" smtClean="0"/>
              <a:t>to </a:t>
            </a:r>
            <a:r>
              <a:rPr lang="nb-NO" sz="2600" b="1" i="1" dirty="0" err="1" smtClean="0"/>
              <a:t>tilf</a:t>
            </a:r>
            <a:r>
              <a:rPr lang="nb-NO" sz="2600" b="1" i="1" dirty="0" smtClean="0"/>
              <a:t> i UKRAINA </a:t>
            </a:r>
            <a:r>
              <a:rPr lang="nb-NO" sz="2600" b="1" i="1" dirty="0" smtClean="0"/>
              <a:t>!!! – og noe i Syria ?</a:t>
            </a:r>
            <a:endParaRPr lang="nb-NO" sz="2600" b="1" i="1" dirty="0" smtClean="0"/>
          </a:p>
        </p:txBody>
      </p:sp>
      <p:pic>
        <p:nvPicPr>
          <p:cNvPr id="4" name="Bilde 3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10" y="357481"/>
            <a:ext cx="1130972" cy="108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5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5 Georgiastipendet m. fl.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 har ingen kandidater til Georgiastipendet</a:t>
            </a:r>
          </a:p>
          <a:p>
            <a:r>
              <a:rPr lang="nb-NO" dirty="0" smtClean="0"/>
              <a:t>Vi hadde en kandidat ( Turid Reksten) med på </a:t>
            </a:r>
            <a:r>
              <a:rPr lang="nb-NO" dirty="0" err="1" smtClean="0"/>
              <a:t>Rotary</a:t>
            </a:r>
            <a:r>
              <a:rPr lang="nb-NO" dirty="0" smtClean="0"/>
              <a:t> Peace </a:t>
            </a:r>
            <a:r>
              <a:rPr lang="nb-NO" dirty="0" err="1" smtClean="0"/>
              <a:t>Fellowship</a:t>
            </a:r>
            <a:r>
              <a:rPr lang="nb-NO" dirty="0" smtClean="0"/>
              <a:t> i 2014.</a:t>
            </a:r>
          </a:p>
          <a:p>
            <a:r>
              <a:rPr lang="nb-NO" dirty="0" smtClean="0"/>
              <a:t>Vi vil legge en oversikt over stipend/legater som støttes av </a:t>
            </a:r>
            <a:r>
              <a:rPr lang="nb-NO" dirty="0" err="1" smtClean="0"/>
              <a:t>Rotary</a:t>
            </a:r>
            <a:r>
              <a:rPr lang="nb-NO" dirty="0" smtClean="0"/>
              <a:t>-systemet på vår webside – v </a:t>
            </a:r>
            <a:r>
              <a:rPr lang="nb-NO" dirty="0" err="1" smtClean="0"/>
              <a:t>hj</a:t>
            </a:r>
            <a:r>
              <a:rPr lang="nb-NO" dirty="0" smtClean="0"/>
              <a:t> a vår webmaster</a:t>
            </a:r>
            <a:endParaRPr lang="nb-NO" dirty="0"/>
          </a:p>
        </p:txBody>
      </p:sp>
      <p:pic>
        <p:nvPicPr>
          <p:cNvPr id="4" name="Bilde 3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2" y="382897"/>
            <a:ext cx="853518" cy="8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28371"/>
            <a:ext cx="8096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6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6 Klubbmøter og -tjeneste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Klubbmøte i </a:t>
            </a:r>
            <a:r>
              <a:rPr lang="nb-NO" dirty="0" smtClean="0"/>
              <a:t>dag – levert …</a:t>
            </a:r>
            <a:endParaRPr lang="nb-NO" dirty="0" smtClean="0"/>
          </a:p>
          <a:p>
            <a:r>
              <a:rPr lang="nb-NO" dirty="0" smtClean="0"/>
              <a:t>Klubbtjeneste 5 onsdager i september</a:t>
            </a:r>
            <a:endParaRPr lang="nb-NO" dirty="0"/>
          </a:p>
        </p:txBody>
      </p:sp>
      <p:pic>
        <p:nvPicPr>
          <p:cNvPr id="4" name="Bilde 3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0" y="409015"/>
            <a:ext cx="853518" cy="8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8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4547</TotalTime>
  <Words>746</Words>
  <Application>Microsoft Office PowerPoint</Application>
  <PresentationFormat>Skjermfremvisning (4:3)</PresentationFormat>
  <Paragraphs>144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Office-tema</vt:lpstr>
      <vt:lpstr>Bergenhus RK – 09.09.2015</vt:lpstr>
      <vt:lpstr>Bergenhus Rotary Klubb</vt:lpstr>
      <vt:lpstr>Internasjonal komité 2015-2016</vt:lpstr>
      <vt:lpstr>1 – SummerCamp 2015</vt:lpstr>
      <vt:lpstr>2. Stipendprogrammet</vt:lpstr>
      <vt:lpstr>3. Fokus på TRF</vt:lpstr>
      <vt:lpstr>4 PolioPlus</vt:lpstr>
      <vt:lpstr> 5 Georgiastipendet m. fl.</vt:lpstr>
      <vt:lpstr>6 Klubbmøter og -tjeneste</vt:lpstr>
      <vt:lpstr>7. RWANDA</vt:lpstr>
      <vt:lpstr>  RWANDA Prosjektets navn:  «Improved agricultural  practices for community and economic  development in Cyanika Sector; Rwanda </vt:lpstr>
      <vt:lpstr>Prosjektet:</vt:lpstr>
      <vt:lpstr>Prosjektet</vt:lpstr>
      <vt:lpstr>Village MakeOver initiativtaker</vt:lpstr>
      <vt:lpstr>Village MakeOver</vt:lpstr>
      <vt:lpstr>Rwanda - prosjekt</vt:lpstr>
      <vt:lpstr> Prosjektfinansiering i Rotary  </vt:lpstr>
      <vt:lpstr>Vårt prosjekt:</vt:lpstr>
      <vt:lpstr>STATUS</vt:lpstr>
      <vt:lpstr>Fødestue-besøk med  myggnett</vt:lpstr>
      <vt:lpstr>Kvalifiserte søkerklubber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Bergenhus RK – 20.08.2014</dc:title>
  <dc:creator>Jan</dc:creator>
  <cp:lastModifiedBy>Jan</cp:lastModifiedBy>
  <cp:revision>50</cp:revision>
  <cp:lastPrinted>2015-09-09T13:22:12Z</cp:lastPrinted>
  <dcterms:created xsi:type="dcterms:W3CDTF">2014-08-18T09:00:51Z</dcterms:created>
  <dcterms:modified xsi:type="dcterms:W3CDTF">2015-09-10T11:47:32Z</dcterms:modified>
</cp:coreProperties>
</file>