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65" r:id="rId2"/>
    <p:sldMasterId id="2147483781" r:id="rId3"/>
    <p:sldMasterId id="2147484053" r:id="rId4"/>
  </p:sldMasterIdLst>
  <p:notesMasterIdLst>
    <p:notesMasterId r:id="rId46"/>
  </p:notesMasterIdLst>
  <p:handoutMasterIdLst>
    <p:handoutMasterId r:id="rId47"/>
  </p:handoutMasterIdLst>
  <p:sldIdLst>
    <p:sldId id="376" r:id="rId5"/>
    <p:sldId id="652" r:id="rId6"/>
    <p:sldId id="542" r:id="rId7"/>
    <p:sldId id="463" r:id="rId8"/>
    <p:sldId id="624" r:id="rId9"/>
    <p:sldId id="564" r:id="rId10"/>
    <p:sldId id="625" r:id="rId11"/>
    <p:sldId id="621" r:id="rId12"/>
    <p:sldId id="622" r:id="rId13"/>
    <p:sldId id="561" r:id="rId14"/>
    <p:sldId id="464" r:id="rId15"/>
    <p:sldId id="620" r:id="rId16"/>
    <p:sldId id="465" r:id="rId17"/>
    <p:sldId id="398" r:id="rId18"/>
    <p:sldId id="618" r:id="rId19"/>
    <p:sldId id="400" r:id="rId20"/>
    <p:sldId id="587" r:id="rId21"/>
    <p:sldId id="427" r:id="rId22"/>
    <p:sldId id="632" r:id="rId23"/>
    <p:sldId id="428" r:id="rId24"/>
    <p:sldId id="429" r:id="rId25"/>
    <p:sldId id="430" r:id="rId26"/>
    <p:sldId id="431" r:id="rId27"/>
    <p:sldId id="432" r:id="rId28"/>
    <p:sldId id="433" r:id="rId29"/>
    <p:sldId id="635" r:id="rId30"/>
    <p:sldId id="636" r:id="rId31"/>
    <p:sldId id="637" r:id="rId32"/>
    <p:sldId id="638" r:id="rId33"/>
    <p:sldId id="639" r:id="rId34"/>
    <p:sldId id="640" r:id="rId35"/>
    <p:sldId id="641" r:id="rId36"/>
    <p:sldId id="642" r:id="rId37"/>
    <p:sldId id="645" r:id="rId38"/>
    <p:sldId id="646" r:id="rId39"/>
    <p:sldId id="647" r:id="rId40"/>
    <p:sldId id="648" r:id="rId41"/>
    <p:sldId id="649" r:id="rId42"/>
    <p:sldId id="650" r:id="rId43"/>
    <p:sldId id="626" r:id="rId44"/>
    <p:sldId id="616" r:id="rId45"/>
  </p:sldIdLst>
  <p:sldSz cx="9144000" cy="6858000" type="screen4x3"/>
  <p:notesSz cx="6834188" cy="9979025"/>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796">
          <p15:clr>
            <a:srgbClr val="A4A3A4"/>
          </p15:clr>
        </p15:guide>
        <p15:guide id="2" pos="2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453CF6"/>
    <a:srgbClr val="4D4DE5"/>
    <a:srgbClr val="FFCCFF"/>
    <a:srgbClr val="CCFFFF"/>
    <a:srgbClr val="CCFFCC"/>
    <a:srgbClr val="00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724" autoAdjust="0"/>
  </p:normalViewPr>
  <p:slideViewPr>
    <p:cSldViewPr showGuides="1">
      <p:cViewPr varScale="1">
        <p:scale>
          <a:sx n="99" d="100"/>
          <a:sy n="99" d="100"/>
        </p:scale>
        <p:origin x="931" y="72"/>
      </p:cViewPr>
      <p:guideLst>
        <p:guide orient="horz" pos="1796"/>
        <p:guide pos="2834"/>
      </p:guideLst>
    </p:cSldViewPr>
  </p:slideViewPr>
  <p:outlineViewPr>
    <p:cViewPr>
      <p:scale>
        <a:sx n="33" d="100"/>
        <a:sy n="33" d="100"/>
      </p:scale>
      <p:origin x="0" y="-341"/>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62275" cy="4984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nb-NO"/>
          </a:p>
        </p:txBody>
      </p:sp>
      <p:sp>
        <p:nvSpPr>
          <p:cNvPr id="81923" name="Rectangle 3"/>
          <p:cNvSpPr>
            <a:spLocks noGrp="1" noChangeArrowheads="1"/>
          </p:cNvSpPr>
          <p:nvPr>
            <p:ph type="dt" sz="quarter" idx="1"/>
          </p:nvPr>
        </p:nvSpPr>
        <p:spPr bwMode="auto">
          <a:xfrm>
            <a:off x="3871913" y="0"/>
            <a:ext cx="2960687" cy="4984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nb-NO"/>
          </a:p>
        </p:txBody>
      </p:sp>
      <p:sp>
        <p:nvSpPr>
          <p:cNvPr id="81924" name="Rectangle 4"/>
          <p:cNvSpPr>
            <a:spLocks noGrp="1" noChangeArrowheads="1"/>
          </p:cNvSpPr>
          <p:nvPr>
            <p:ph type="ftr" sz="quarter" idx="2"/>
          </p:nvPr>
        </p:nvSpPr>
        <p:spPr bwMode="auto">
          <a:xfrm>
            <a:off x="0" y="9478963"/>
            <a:ext cx="2962275" cy="4984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nb-NO"/>
          </a:p>
        </p:txBody>
      </p:sp>
      <p:sp>
        <p:nvSpPr>
          <p:cNvPr id="81925" name="Rectangle 5"/>
          <p:cNvSpPr>
            <a:spLocks noGrp="1" noChangeArrowheads="1"/>
          </p:cNvSpPr>
          <p:nvPr>
            <p:ph type="sldNum" sz="quarter" idx="3"/>
          </p:nvPr>
        </p:nvSpPr>
        <p:spPr bwMode="auto">
          <a:xfrm>
            <a:off x="3871913" y="9478963"/>
            <a:ext cx="2960687" cy="4984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n-ea"/>
                <a:cs typeface="+mn-cs"/>
              </a:defRPr>
            </a:lvl1pPr>
          </a:lstStyle>
          <a:p>
            <a:pPr>
              <a:defRPr/>
            </a:pPr>
            <a:fld id="{4A50D4F8-9FFD-9C45-8284-FCAB3649B21E}" type="slidenum">
              <a:rPr lang="nb-NO" altLang="nb-NO"/>
              <a:pPr>
                <a:defRPr/>
              </a:pPr>
              <a:t>‹#›</a:t>
            </a:fld>
            <a:endParaRPr lang="nb-NO" altLang="nb-NO"/>
          </a:p>
        </p:txBody>
      </p:sp>
    </p:spTree>
    <p:extLst>
      <p:ext uri="{BB962C8B-B14F-4D97-AF65-F5344CB8AC3E}">
        <p14:creationId xmlns:p14="http://schemas.microsoft.com/office/powerpoint/2010/main" val="1622078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62275" cy="4984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77827" name="Rectangle 3"/>
          <p:cNvSpPr>
            <a:spLocks noGrp="1" noChangeArrowheads="1"/>
          </p:cNvSpPr>
          <p:nvPr>
            <p:ph type="dt" idx="1"/>
          </p:nvPr>
        </p:nvSpPr>
        <p:spPr bwMode="auto">
          <a:xfrm>
            <a:off x="3871913" y="0"/>
            <a:ext cx="2960687" cy="4984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922338" y="747713"/>
            <a:ext cx="4991100" cy="3743325"/>
          </a:xfrm>
          <a:prstGeom prst="rect">
            <a:avLst/>
          </a:prstGeom>
          <a:noFill/>
          <a:ln w="9525">
            <a:solidFill>
              <a:srgbClr val="000000"/>
            </a:solidFill>
            <a:miter lim="800000"/>
            <a:headEnd/>
            <a:tailEnd/>
          </a:ln>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rgbClr val="808080"/>
                  </a:outerShdw>
                </a:effectLst>
              </a14:hiddenEffects>
            </a:ext>
            <a:ext uri="{53640926-AAD7-44d8-BBD7-CCE9431645EC}">
              <a14:shadowObscured xmlns:mc="http://schemas.openxmlformats.org/markup-compatibility/2006" xmlns:mv="urn:schemas-microsoft-com:mac:vml" xmlns:a14="http://schemas.microsoft.com/office/drawing/2010/main" xmlns="" val="1"/>
            </a:ext>
            <a:ext uri="{FAA26D3D-D897-4be2-8F04-BA451C77F1D7}">
              <ma14:placeholderFlag xmlns:mc="http://schemas.openxmlformats.org/markup-compatibility/2006" xmlns:mv="urn:schemas-microsoft-com:mac:vml" xmlns:ma14="http://schemas.microsoft.com/office/mac/drawingml/2011/main" xmlns="" val="1"/>
            </a:ext>
          </a:extLst>
        </p:spPr>
      </p:sp>
      <p:sp>
        <p:nvSpPr>
          <p:cNvPr id="77829" name="Rectangle 5"/>
          <p:cNvSpPr>
            <a:spLocks noGrp="1" noChangeArrowheads="1"/>
          </p:cNvSpPr>
          <p:nvPr>
            <p:ph type="body" sz="quarter" idx="3"/>
          </p:nvPr>
        </p:nvSpPr>
        <p:spPr bwMode="auto">
          <a:xfrm>
            <a:off x="684213" y="4740275"/>
            <a:ext cx="5467350" cy="449103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Klikk for å redigere tekststiler i malen</a:t>
            </a:r>
          </a:p>
          <a:p>
            <a:pPr lvl="1"/>
            <a:r>
              <a:rPr lang="en-US" noProof="0"/>
              <a:t>Andre nivå</a:t>
            </a:r>
          </a:p>
          <a:p>
            <a:pPr lvl="2"/>
            <a:r>
              <a:rPr lang="en-US" noProof="0"/>
              <a:t>Tredje nivå</a:t>
            </a:r>
          </a:p>
          <a:p>
            <a:pPr lvl="3"/>
            <a:r>
              <a:rPr lang="en-US" noProof="0"/>
              <a:t>Fjerde nivå</a:t>
            </a:r>
          </a:p>
          <a:p>
            <a:pPr lvl="4"/>
            <a:r>
              <a:rPr lang="en-US" noProof="0"/>
              <a:t>Femte nivå</a:t>
            </a:r>
          </a:p>
        </p:txBody>
      </p:sp>
      <p:sp>
        <p:nvSpPr>
          <p:cNvPr id="77830" name="Rectangle 6"/>
          <p:cNvSpPr>
            <a:spLocks noGrp="1" noChangeArrowheads="1"/>
          </p:cNvSpPr>
          <p:nvPr>
            <p:ph type="ftr" sz="quarter" idx="4"/>
          </p:nvPr>
        </p:nvSpPr>
        <p:spPr bwMode="auto">
          <a:xfrm>
            <a:off x="0" y="9478963"/>
            <a:ext cx="2962275" cy="4984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77831" name="Rectangle 7"/>
          <p:cNvSpPr>
            <a:spLocks noGrp="1" noChangeArrowheads="1"/>
          </p:cNvSpPr>
          <p:nvPr>
            <p:ph type="sldNum" sz="quarter" idx="5"/>
          </p:nvPr>
        </p:nvSpPr>
        <p:spPr bwMode="auto">
          <a:xfrm>
            <a:off x="3871913" y="9478963"/>
            <a:ext cx="2960687" cy="4984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n-ea"/>
                <a:cs typeface="+mn-cs"/>
              </a:defRPr>
            </a:lvl1pPr>
          </a:lstStyle>
          <a:p>
            <a:pPr>
              <a:defRPr/>
            </a:pPr>
            <a:fld id="{961A2E4C-9139-8C4C-ADFF-09EDE7C43962}" type="slidenum">
              <a:rPr lang="en-US" altLang="nb-NO"/>
              <a:pPr>
                <a:defRPr/>
              </a:pPr>
              <a:t>‹#›</a:t>
            </a:fld>
            <a:endParaRPr lang="en-US" altLang="nb-NO"/>
          </a:p>
        </p:txBody>
      </p:sp>
    </p:spTree>
    <p:extLst>
      <p:ext uri="{BB962C8B-B14F-4D97-AF65-F5344CB8AC3E}">
        <p14:creationId xmlns:p14="http://schemas.microsoft.com/office/powerpoint/2010/main" val="1293607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0F3872-E1D1-DE47-9FDF-64A986DDB3E2}" type="slidenum">
              <a:rPr lang="en-US" sz="1200"/>
              <a:pPr eaLnBrk="1" hangingPunct="1"/>
              <a:t>1</a:t>
            </a:fld>
            <a:endParaRPr 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extLst>
            <a:ext uri="{FAA26D3D-D897-4be2-8F04-BA451C77F1D7}">
              <ma14:placeholderFlag xmlns:mc="http://schemas.openxmlformats.org/markup-compatibility/2006" xmlns:mv="urn:schemas-microsoft-com:mac:vml" xmlns:ma14="http://schemas.microsoft.com/office/mac/drawingml/2011/main" xmlns="" val="1"/>
            </a:ext>
          </a:extLst>
        </p:spPr>
        <p:txBody>
          <a:bodyPr/>
          <a:lstStyle/>
          <a:p>
            <a:pPr eaLnBrk="1" hangingPunct="1"/>
            <a:endParaRPr lang="nb-NO"/>
          </a:p>
        </p:txBody>
      </p:sp>
    </p:spTree>
    <p:extLst>
      <p:ext uri="{BB962C8B-B14F-4D97-AF65-F5344CB8AC3E}">
        <p14:creationId xmlns:p14="http://schemas.microsoft.com/office/powerpoint/2010/main" val="4088083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Plassholder for lysbilde 1"/>
          <p:cNvSpPr>
            <a:spLocks noGrp="1" noRot="1" noChangeAspect="1" noTextEdit="1"/>
          </p:cNvSpPr>
          <p:nvPr>
            <p:ph type="sldImg"/>
          </p:nvPr>
        </p:nvSpPr>
        <p:spPr>
          <a:ln/>
        </p:spPr>
      </p:sp>
      <p:sp>
        <p:nvSpPr>
          <p:cNvPr id="23555" name="Plassholder for notater 2"/>
          <p:cNvSpPr>
            <a:spLocks noGrp="1"/>
          </p:cNvSpPr>
          <p:nvPr>
            <p:ph type="body" idx="1"/>
          </p:nvPr>
        </p:nvSpPr>
        <p:spPr>
          <a:extLs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a:defRPr/>
            </a:pPr>
            <a:endParaRPr lang="nb-NO" sz="1300">
              <a:ea typeface="+mn-ea"/>
              <a:cs typeface="+mn-cs"/>
            </a:endParaRPr>
          </a:p>
        </p:txBody>
      </p:sp>
      <p:sp>
        <p:nvSpPr>
          <p:cNvPr id="23556" name="Plassholder for lysbildenummer 3"/>
          <p:cNvSpPr>
            <a:spLocks noGrp="1"/>
          </p:cNvSpPr>
          <p:nvPr>
            <p:ph type="sldNum" sz="quarter" idx="5"/>
          </p:nvPr>
        </p:nvSpPr>
        <p:spPr>
          <a:extLs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F6B3F783-13E8-5C44-81B4-B63F16EA4F74}" type="slidenum">
              <a:rPr lang="en-US" smtClean="0"/>
              <a:pPr>
                <a:defRPr/>
              </a:pPr>
              <a:t>26</a:t>
            </a:fld>
            <a:endParaRPr lang="en-US"/>
          </a:p>
        </p:txBody>
      </p:sp>
    </p:spTree>
    <p:extLst>
      <p:ext uri="{BB962C8B-B14F-4D97-AF65-F5344CB8AC3E}">
        <p14:creationId xmlns:p14="http://schemas.microsoft.com/office/powerpoint/2010/main" val="861505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Plassholder for lysbilde 1"/>
          <p:cNvSpPr>
            <a:spLocks noGrp="1" noRot="1" noChangeAspect="1" noTextEdit="1"/>
          </p:cNvSpPr>
          <p:nvPr>
            <p:ph type="sldImg"/>
          </p:nvPr>
        </p:nvSpPr>
        <p:spPr>
          <a:ln/>
        </p:spPr>
      </p:sp>
      <p:sp>
        <p:nvSpPr>
          <p:cNvPr id="25603" name="Plassholder for notater 2"/>
          <p:cNvSpPr>
            <a:spLocks noGrp="1"/>
          </p:cNvSpPr>
          <p:nvPr>
            <p:ph type="body" idx="1"/>
          </p:nvPr>
        </p:nvSpPr>
        <p:spPr>
          <a:extLs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a:defRPr/>
            </a:pPr>
            <a:endParaRPr lang="nb-NO">
              <a:ea typeface="+mn-ea"/>
              <a:cs typeface="+mn-cs"/>
            </a:endParaRPr>
          </a:p>
        </p:txBody>
      </p:sp>
      <p:sp>
        <p:nvSpPr>
          <p:cNvPr id="25604" name="Plassholder for lysbildenummer 3"/>
          <p:cNvSpPr>
            <a:spLocks noGrp="1"/>
          </p:cNvSpPr>
          <p:nvPr>
            <p:ph type="sldNum" sz="quarter" idx="5"/>
          </p:nvPr>
        </p:nvSpPr>
        <p:spPr>
          <a:extLs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9BD3EA9B-80E4-D74A-8B84-9DBEA945087C}" type="slidenum">
              <a:rPr lang="en-US" smtClean="0"/>
              <a:pPr>
                <a:defRPr/>
              </a:pPr>
              <a:t>27</a:t>
            </a:fld>
            <a:endParaRPr lang="en-US"/>
          </a:p>
        </p:txBody>
      </p:sp>
    </p:spTree>
    <p:extLst>
      <p:ext uri="{BB962C8B-B14F-4D97-AF65-F5344CB8AC3E}">
        <p14:creationId xmlns:p14="http://schemas.microsoft.com/office/powerpoint/2010/main" val="1330352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Plassholder for lysbilde 1"/>
          <p:cNvSpPr>
            <a:spLocks noGrp="1" noRot="1" noChangeAspect="1" noChangeArrowheads="1" noTextEdit="1"/>
          </p:cNvSpPr>
          <p:nvPr>
            <p:ph type="sldImg"/>
          </p:nvPr>
        </p:nvSpPr>
        <p:spPr>
          <a:ln/>
        </p:spPr>
      </p:sp>
      <p:sp>
        <p:nvSpPr>
          <p:cNvPr id="16387" name="Plassholder for notater 2"/>
          <p:cNvSpPr>
            <a:spLocks noGrp="1"/>
          </p:cNvSpPr>
          <p:nvPr>
            <p:ph type="body" idx="1"/>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a:lstStyle/>
          <a:p>
            <a:pPr eaLnBrk="1" hangingPunct="1">
              <a:spcBef>
                <a:spcPct val="0"/>
              </a:spcBef>
              <a:defRPr/>
            </a:pPr>
            <a:endParaRPr lang="nb-NO">
              <a:ea typeface="+mn-ea"/>
              <a:cs typeface="+mn-cs"/>
            </a:endParaRPr>
          </a:p>
        </p:txBody>
      </p:sp>
      <p:sp>
        <p:nvSpPr>
          <p:cNvPr id="16388" name="Plassholder for lysbildenummer 3"/>
          <p:cNvSpPr>
            <a:spLocks noGrp="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8689B4D7-1F97-7548-BBA4-DE864A0AF1BF}" type="slidenum">
              <a:rPr lang="nb-NO" smtClean="0">
                <a:latin typeface="Calibri" charset="0"/>
              </a:rPr>
              <a:pPr>
                <a:defRPr/>
              </a:pPr>
              <a:t>34</a:t>
            </a:fld>
            <a:endParaRPr lang="nb-NO">
              <a:latin typeface="Calibri" charset="0"/>
            </a:endParaRPr>
          </a:p>
        </p:txBody>
      </p:sp>
    </p:spTree>
    <p:extLst>
      <p:ext uri="{BB962C8B-B14F-4D97-AF65-F5344CB8AC3E}">
        <p14:creationId xmlns:p14="http://schemas.microsoft.com/office/powerpoint/2010/main" val="875215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defRPr/>
            </a:pPr>
            <a:fld id="{961A2E4C-9139-8C4C-ADFF-09EDE7C43962}" type="slidenum">
              <a:rPr lang="en-US" altLang="nb-NO" smtClean="0"/>
              <a:pPr>
                <a:defRPr/>
              </a:pPr>
              <a:t>40</a:t>
            </a:fld>
            <a:endParaRPr lang="en-US" altLang="nb-NO"/>
          </a:p>
        </p:txBody>
      </p:sp>
    </p:spTree>
    <p:extLst>
      <p:ext uri="{BB962C8B-B14F-4D97-AF65-F5344CB8AC3E}">
        <p14:creationId xmlns:p14="http://schemas.microsoft.com/office/powerpoint/2010/main" val="2909027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Formålet var å starte en klubb hvor ledere fra vidt forskjellige bransjer kunne treffes for å utvikle vennskap, bygge nettverk og hjelpe hverandre med å utvikle virksomhetene. Bakteppet var et pulserende Chicago med store muligheter, men mye korrupsjon og en røff forretningskultur, og hvor man ikke gikk av veien for å skade en konkurrent. Behovet for et vennligsinnet og vennskapelig miljø var felles for mange.</a:t>
            </a:r>
            <a:r>
              <a:rPr lang="nb-NO" baseline="0" dirty="0"/>
              <a:t> (Kjelde: https://guvernorbloggen.wordpress.com/2018/02/24/113-ar-med-rotary-historie-de-forst-ar/)</a:t>
            </a:r>
            <a:endParaRPr lang="nn-NO" dirty="0"/>
          </a:p>
        </p:txBody>
      </p:sp>
      <p:sp>
        <p:nvSpPr>
          <p:cNvPr id="4" name="Plassholder for lysbildenummer 3"/>
          <p:cNvSpPr>
            <a:spLocks noGrp="1"/>
          </p:cNvSpPr>
          <p:nvPr>
            <p:ph type="sldNum" sz="quarter" idx="10"/>
          </p:nvPr>
        </p:nvSpPr>
        <p:spPr/>
        <p:txBody>
          <a:bodyPr/>
          <a:lstStyle/>
          <a:p>
            <a:pPr>
              <a:defRPr/>
            </a:pPr>
            <a:fld id="{961A2E4C-9139-8C4C-ADFF-09EDE7C43962}" type="slidenum">
              <a:rPr lang="en-US" altLang="nb-NO" smtClean="0"/>
              <a:pPr>
                <a:defRPr/>
              </a:pPr>
              <a:t>10</a:t>
            </a:fld>
            <a:endParaRPr lang="en-US" altLang="nb-NO"/>
          </a:p>
        </p:txBody>
      </p:sp>
    </p:spTree>
    <p:extLst>
      <p:ext uri="{BB962C8B-B14F-4D97-AF65-F5344CB8AC3E}">
        <p14:creationId xmlns:p14="http://schemas.microsoft.com/office/powerpoint/2010/main" val="227747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Fadderklubb for Bergenhus er Bergen Rotaryklubb. Bergenhus er fadder for Åsane.</a:t>
            </a:r>
          </a:p>
        </p:txBody>
      </p:sp>
      <p:sp>
        <p:nvSpPr>
          <p:cNvPr id="4" name="Plassholder for lysbildenummer 3"/>
          <p:cNvSpPr>
            <a:spLocks noGrp="1"/>
          </p:cNvSpPr>
          <p:nvPr>
            <p:ph type="sldNum" sz="quarter" idx="5"/>
          </p:nvPr>
        </p:nvSpPr>
        <p:spPr/>
        <p:txBody>
          <a:bodyPr/>
          <a:lstStyle/>
          <a:p>
            <a:pPr>
              <a:defRPr/>
            </a:pPr>
            <a:fld id="{961A2E4C-9139-8C4C-ADFF-09EDE7C43962}" type="slidenum">
              <a:rPr lang="en-US" altLang="nb-NO" smtClean="0"/>
              <a:pPr>
                <a:defRPr/>
              </a:pPr>
              <a:t>13</a:t>
            </a:fld>
            <a:endParaRPr lang="en-US" altLang="nb-NO"/>
          </a:p>
        </p:txBody>
      </p:sp>
    </p:spTree>
    <p:extLst>
      <p:ext uri="{BB962C8B-B14F-4D97-AF65-F5344CB8AC3E}">
        <p14:creationId xmlns:p14="http://schemas.microsoft.com/office/powerpoint/2010/main" val="2389344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C5ACFBA3-9519-4E29-9B73-76C2F9BAF69F}" type="slidenum">
              <a:rPr kumimoji="0" lang="en-US" altLang="en-US"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2131747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C5ACFBA3-9519-4E29-9B73-76C2F9BAF69F}" type="slidenum">
              <a:rPr kumimoji="0" lang="en-US" altLang="en-US"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2174297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C5ACFBA3-9519-4E29-9B73-76C2F9BAF69F}" type="slidenum">
              <a:rPr kumimoji="0" lang="en-US" altLang="en-US"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2536901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C5ACFBA3-9519-4E29-9B73-76C2F9BAF69F}" type="slidenum">
              <a:rPr kumimoji="0" lang="en-US" altLang="en-US"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3535085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C5ACFBA3-9519-4E29-9B73-76C2F9BAF69F}" type="slidenum">
              <a:rPr kumimoji="0" lang="en-US" altLang="en-US"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1991941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C5ACFBA3-9519-4E29-9B73-76C2F9BAF69F}" type="slidenum">
              <a:rPr kumimoji="0" lang="en-US" altLang="en-US"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3547913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19206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301625" y="228600"/>
            <a:ext cx="8510588" cy="1325563"/>
          </a:xfrm>
          <a:prstGeom prst="rect">
            <a:avLst/>
          </a:prstGeom>
        </p:spPr>
        <p:txBody>
          <a:bodyPr/>
          <a:lstStyle/>
          <a:p>
            <a:r>
              <a:rPr lang="nb-NO"/>
              <a:t>Klikk for å redigere tittelstil</a:t>
            </a:r>
          </a:p>
        </p:txBody>
      </p:sp>
      <p:sp>
        <p:nvSpPr>
          <p:cNvPr id="3" name="Plassholder for tekst 2"/>
          <p:cNvSpPr>
            <a:spLocks noGrp="1"/>
          </p:cNvSpPr>
          <p:nvPr>
            <p:ph type="body" sz="half" idx="1"/>
          </p:nvPr>
        </p:nvSpPr>
        <p:spPr>
          <a:xfrm>
            <a:off x="301625" y="1676400"/>
            <a:ext cx="4194175" cy="4422775"/>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76400"/>
            <a:ext cx="4194175" cy="4422775"/>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6"/>
          <p:cNvSpPr>
            <a:spLocks noGrp="1" noChangeArrowheads="1"/>
          </p:cNvSpPr>
          <p:nvPr>
            <p:ph type="sldNum" sz="quarter" idx="10"/>
          </p:nvPr>
        </p:nvSpPr>
        <p:spPr>
          <a:xfrm>
            <a:off x="6553200" y="6245225"/>
            <a:ext cx="2286000" cy="476250"/>
          </a:xfrm>
          <a:prstGeom prst="rect">
            <a:avLst/>
          </a:prstGeom>
        </p:spPr>
        <p:txBody>
          <a:bodyPr/>
          <a:lstStyle>
            <a:lvl1pPr>
              <a:defRPr/>
            </a:lvl1pPr>
          </a:lstStyle>
          <a:p>
            <a:pPr>
              <a:defRPr/>
            </a:pPr>
            <a:fld id="{D17DE8B0-C9C4-CA45-82A2-A5F9271D791A}" type="slidenum">
              <a:rPr lang="nb-NO" altLang="nb-NO"/>
              <a:pPr>
                <a:defRPr/>
              </a:pPr>
              <a:t>‹#›</a:t>
            </a:fld>
            <a:endParaRPr lang="nb-NO" altLang="nb-NO" dirty="0"/>
          </a:p>
        </p:txBody>
      </p:sp>
    </p:spTree>
    <p:extLst>
      <p:ext uri="{BB962C8B-B14F-4D97-AF65-F5344CB8AC3E}">
        <p14:creationId xmlns:p14="http://schemas.microsoft.com/office/powerpoint/2010/main" val="9102076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553200" y="6245225"/>
            <a:ext cx="2286000" cy="476250"/>
          </a:xfrm>
          <a:prstGeom prst="rect">
            <a:avLst/>
          </a:prstGeom>
        </p:spPr>
        <p:txBody>
          <a:bodyPr/>
          <a:lstStyle>
            <a:lvl1pPr>
              <a:defRPr/>
            </a:lvl1pPr>
          </a:lstStyle>
          <a:p>
            <a:pPr>
              <a:defRPr/>
            </a:pPr>
            <a:fld id="{67B3B817-2021-0C47-B83E-A1E99FE67E76}" type="slidenum">
              <a:rPr lang="nb-NO" altLang="nb-NO"/>
              <a:pPr>
                <a:defRPr/>
              </a:pPr>
              <a:t>‹#›</a:t>
            </a:fld>
            <a:endParaRPr lang="nb-NO" altLang="nb-NO"/>
          </a:p>
        </p:txBody>
      </p:sp>
    </p:spTree>
    <p:extLst>
      <p:ext uri="{BB962C8B-B14F-4D97-AF65-F5344CB8AC3E}">
        <p14:creationId xmlns:p14="http://schemas.microsoft.com/office/powerpoint/2010/main" val="40723430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301625" y="228600"/>
            <a:ext cx="8510588"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301625" y="1676400"/>
            <a:ext cx="4194175" cy="44227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76400"/>
            <a:ext cx="4194175" cy="44227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6"/>
          <p:cNvSpPr>
            <a:spLocks noGrp="1" noChangeArrowheads="1"/>
          </p:cNvSpPr>
          <p:nvPr>
            <p:ph type="sldNum" sz="quarter" idx="10"/>
          </p:nvPr>
        </p:nvSpPr>
        <p:spPr>
          <a:xfrm>
            <a:off x="6553200" y="6245225"/>
            <a:ext cx="2286000" cy="476250"/>
          </a:xfrm>
          <a:prstGeom prst="rect">
            <a:avLst/>
          </a:prstGeom>
        </p:spPr>
        <p:txBody>
          <a:bodyPr/>
          <a:lstStyle>
            <a:lvl1pPr>
              <a:defRPr/>
            </a:lvl1pPr>
          </a:lstStyle>
          <a:p>
            <a:pPr>
              <a:defRPr/>
            </a:pPr>
            <a:fld id="{851F9529-44EB-A14B-BBA7-19901B9A5CC5}" type="slidenum">
              <a:rPr lang="nb-NO" altLang="nb-NO"/>
              <a:pPr>
                <a:defRPr/>
              </a:pPr>
              <a:t>‹#›</a:t>
            </a:fld>
            <a:endParaRPr lang="nb-NO" altLang="nb-NO"/>
          </a:p>
        </p:txBody>
      </p:sp>
    </p:spTree>
    <p:extLst>
      <p:ext uri="{BB962C8B-B14F-4D97-AF65-F5344CB8AC3E}">
        <p14:creationId xmlns:p14="http://schemas.microsoft.com/office/powerpoint/2010/main" val="14998813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7542213" cy="836613"/>
          </a:xfrm>
          <a:prstGeom prst="rect">
            <a:avLst/>
          </a:prstGeom>
        </p:spPr>
        <p:txBody>
          <a:bodyPr/>
          <a:lstStyle/>
          <a:p>
            <a:r>
              <a:rPr lang="nb-NO"/>
              <a:t>Klikk for å redigere tittelstil</a:t>
            </a:r>
          </a:p>
        </p:txBody>
      </p:sp>
      <p:sp>
        <p:nvSpPr>
          <p:cNvPr id="3" name="Rectangle 8"/>
          <p:cNvSpPr>
            <a:spLocks noGrp="1" noChangeArrowheads="1"/>
          </p:cNvSpPr>
          <p:nvPr>
            <p:ph type="sldNum" idx="10"/>
          </p:nvPr>
        </p:nvSpPr>
        <p:spPr>
          <a:xfrm>
            <a:off x="6553200" y="6245225"/>
            <a:ext cx="2286000" cy="476250"/>
          </a:xfrm>
          <a:prstGeom prst="rect">
            <a:avLst/>
          </a:prstGeom>
        </p:spPr>
        <p:txBody>
          <a:bodyPr/>
          <a:lstStyle>
            <a:lvl1pPr>
              <a:defRPr/>
            </a:lvl1pPr>
          </a:lstStyle>
          <a:p>
            <a:pPr>
              <a:defRPr/>
            </a:pPr>
            <a:r>
              <a:rPr lang="en-US"/>
              <a:t>Slide </a:t>
            </a:r>
            <a:fld id="{F65A4FDE-9FFD-3149-9FD0-C11514FD9D86}" type="slidenum">
              <a:rPr lang="en-US"/>
              <a:pPr>
                <a:defRPr/>
              </a:pPr>
              <a:t>‹#›</a:t>
            </a:fld>
            <a:endParaRPr lang="en-US"/>
          </a:p>
        </p:txBody>
      </p:sp>
    </p:spTree>
    <p:extLst>
      <p:ext uri="{BB962C8B-B14F-4D97-AF65-F5344CB8AC3E}">
        <p14:creationId xmlns:p14="http://schemas.microsoft.com/office/powerpoint/2010/main" val="2315623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6"/>
          <p:cNvSpPr>
            <a:spLocks noGrp="1" noChangeArrowheads="1"/>
          </p:cNvSpPr>
          <p:nvPr>
            <p:ph type="sldNum" sz="quarter" idx="10"/>
          </p:nvPr>
        </p:nvSpPr>
        <p:spPr>
          <a:xfrm>
            <a:off x="6553200" y="6245225"/>
            <a:ext cx="2286000" cy="476250"/>
          </a:xfrm>
          <a:prstGeom prst="rect">
            <a:avLst/>
          </a:prstGeom>
        </p:spPr>
        <p:txBody>
          <a:bodyPr/>
          <a:lstStyle>
            <a:lvl1pPr>
              <a:defRPr/>
            </a:lvl1pPr>
          </a:lstStyle>
          <a:p>
            <a:pPr>
              <a:defRPr/>
            </a:pPr>
            <a:fld id="{69135443-FA61-F04E-BAAA-F19AF22C0517}" type="slidenum">
              <a:rPr lang="nb-NO" altLang="nb-NO"/>
              <a:pPr>
                <a:defRPr/>
              </a:pPr>
              <a:t>‹#›</a:t>
            </a:fld>
            <a:endParaRPr lang="nb-NO" altLang="nb-NO"/>
          </a:p>
        </p:txBody>
      </p:sp>
    </p:spTree>
    <p:extLst>
      <p:ext uri="{BB962C8B-B14F-4D97-AF65-F5344CB8AC3E}">
        <p14:creationId xmlns:p14="http://schemas.microsoft.com/office/powerpoint/2010/main" val="67789997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nb-NO"/>
              <a:t>Klikk for å redigere tittelstil</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935260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nb-NO"/>
              <a:t>Klikk for å redigere tittelstil</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1736242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nb-NO"/>
              <a:t>Klikk for å redigere tittelstil</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337028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nb-NO"/>
              <a:t>Klikk for å redigere tittelstil</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423428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nb-NO"/>
              <a:t>Klikk for å redigere tittelstil</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30909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2214606288"/>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nb-NO"/>
              <a:t>Klikk for å redigere tittelstil</a:t>
            </a:r>
            <a:endParaRPr lang="en-US" dirty="0"/>
          </a:p>
        </p:txBody>
      </p:sp>
    </p:spTree>
    <p:extLst>
      <p:ext uri="{BB962C8B-B14F-4D97-AF65-F5344CB8AC3E}">
        <p14:creationId xmlns:p14="http://schemas.microsoft.com/office/powerpoint/2010/main" val="3410602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nb-NO"/>
              <a:t>Klikk for å redigere tittelstil</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274836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nb-NO"/>
              <a:t>Klikk for å redigere tittelstil</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1957657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nb-NO"/>
              <a:t>Klikk for å redigere tittelstil</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688674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nb-NO"/>
              <a:t>Klikk for å redigere tittelstil</a:t>
            </a:r>
            <a:endParaRPr lang="en-US" dirty="0"/>
          </a:p>
        </p:txBody>
      </p:sp>
    </p:spTree>
    <p:extLst>
      <p:ext uri="{BB962C8B-B14F-4D97-AF65-F5344CB8AC3E}">
        <p14:creationId xmlns:p14="http://schemas.microsoft.com/office/powerpoint/2010/main" val="2707810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999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nb-NO"/>
              <a:t>Klikk for å redigere tittelstil</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377827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nb-NO"/>
              <a:t>Klikk for å redigere tittelstil</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Dra bildet til plassholderen eller klikk ikonet for å legge til</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15278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742801"/>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54649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979033956"/>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388671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549813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856708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301625" y="228600"/>
            <a:ext cx="8510588" cy="1325563"/>
          </a:xfrm>
          <a:prstGeom prst="rect">
            <a:avLst/>
          </a:prstGeom>
        </p:spPr>
        <p:txBody>
          <a:bodyPr/>
          <a:lstStyle/>
          <a:p>
            <a:r>
              <a:rPr lang="nb-NO"/>
              <a:t>Klikk for å redigere tittelstil</a:t>
            </a:r>
          </a:p>
        </p:txBody>
      </p:sp>
      <p:sp>
        <p:nvSpPr>
          <p:cNvPr id="3" name="Plassholder for tekst 2"/>
          <p:cNvSpPr>
            <a:spLocks noGrp="1"/>
          </p:cNvSpPr>
          <p:nvPr>
            <p:ph type="body" sz="half" idx="1"/>
          </p:nvPr>
        </p:nvSpPr>
        <p:spPr>
          <a:xfrm>
            <a:off x="301625" y="1676400"/>
            <a:ext cx="4194175" cy="4422775"/>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76400"/>
            <a:ext cx="4194175" cy="4422775"/>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6"/>
          <p:cNvSpPr>
            <a:spLocks noGrp="1" noChangeArrowheads="1"/>
          </p:cNvSpPr>
          <p:nvPr>
            <p:ph type="sldNum" sz="quarter" idx="10"/>
          </p:nvPr>
        </p:nvSpPr>
        <p:spPr>
          <a:xfrm>
            <a:off x="6553200" y="6245225"/>
            <a:ext cx="2286000" cy="476250"/>
          </a:xfrm>
          <a:prstGeom prst="rect">
            <a:avLst/>
          </a:prstGeom>
        </p:spPr>
        <p:txBody>
          <a:bodyPr/>
          <a:lstStyle>
            <a:lvl1pPr>
              <a:defRPr/>
            </a:lvl1pPr>
          </a:lstStyle>
          <a:p>
            <a:pPr>
              <a:defRPr/>
            </a:pPr>
            <a:fld id="{F35E09B8-FF56-2D4C-A172-9BD600C9326D}" type="slidenum">
              <a:rPr lang="nb-NO" altLang="nb-NO"/>
              <a:pPr>
                <a:defRPr/>
              </a:pPr>
              <a:t>‹#›</a:t>
            </a:fld>
            <a:endParaRPr lang="nb-NO" altLang="nb-NO"/>
          </a:p>
        </p:txBody>
      </p:sp>
    </p:spTree>
    <p:extLst>
      <p:ext uri="{BB962C8B-B14F-4D97-AF65-F5344CB8AC3E}">
        <p14:creationId xmlns:p14="http://schemas.microsoft.com/office/powerpoint/2010/main" val="423465964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4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1543492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5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302930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6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2669210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7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9582490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8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882666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9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18086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691480872"/>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0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13894399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7542213" cy="836613"/>
          </a:xfrm>
          <a:prstGeom prst="rect">
            <a:avLst/>
          </a:prstGeom>
        </p:spPr>
        <p:txBody>
          <a:bodyPr/>
          <a:lstStyle/>
          <a:p>
            <a:r>
              <a:rPr lang="nb-NO"/>
              <a:t>Klikk for å redigere tittelstil</a:t>
            </a:r>
          </a:p>
        </p:txBody>
      </p:sp>
      <p:sp>
        <p:nvSpPr>
          <p:cNvPr id="3" name="Rectangle 8"/>
          <p:cNvSpPr>
            <a:spLocks noGrp="1" noChangeArrowheads="1"/>
          </p:cNvSpPr>
          <p:nvPr>
            <p:ph type="sldNum" idx="10"/>
          </p:nvPr>
        </p:nvSpPr>
        <p:spPr>
          <a:xfrm>
            <a:off x="6553200" y="6245225"/>
            <a:ext cx="2286000" cy="476250"/>
          </a:xfrm>
          <a:prstGeom prst="rect">
            <a:avLst/>
          </a:prstGeom>
        </p:spPr>
        <p:txBody>
          <a:bodyPr/>
          <a:lstStyle>
            <a:lvl1pPr>
              <a:defRPr/>
            </a:lvl1pPr>
          </a:lstStyle>
          <a:p>
            <a:pPr>
              <a:defRPr/>
            </a:pPr>
            <a:r>
              <a:rPr lang="en-US"/>
              <a:t>Slide </a:t>
            </a:r>
            <a:fld id="{307EDCBF-7240-9E41-88D0-0F8DD7D5EAE4}" type="slidenum">
              <a:rPr lang="en-US"/>
              <a:pPr>
                <a:defRPr/>
              </a:pPr>
              <a:t>‹#›</a:t>
            </a:fld>
            <a:endParaRPr lang="en-US"/>
          </a:p>
        </p:txBody>
      </p:sp>
    </p:spTree>
    <p:extLst>
      <p:ext uri="{BB962C8B-B14F-4D97-AF65-F5344CB8AC3E}">
        <p14:creationId xmlns:p14="http://schemas.microsoft.com/office/powerpoint/2010/main" val="3554260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5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479125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7542213" cy="836613"/>
          </a:xfrm>
          <a:prstGeom prst="rect">
            <a:avLst/>
          </a:prstGeom>
        </p:spPr>
        <p:txBody>
          <a:bodyPr/>
          <a:lstStyle/>
          <a:p>
            <a:r>
              <a:rPr lang="nb-NO"/>
              <a:t>Klikk for å redigere tittelstil</a:t>
            </a:r>
          </a:p>
        </p:txBody>
      </p:sp>
      <p:sp>
        <p:nvSpPr>
          <p:cNvPr id="3" name="Rectangle 8"/>
          <p:cNvSpPr>
            <a:spLocks noGrp="1" noChangeArrowheads="1"/>
          </p:cNvSpPr>
          <p:nvPr>
            <p:ph type="sldNum" idx="10"/>
          </p:nvPr>
        </p:nvSpPr>
        <p:spPr>
          <a:xfrm>
            <a:off x="6553200" y="6245225"/>
            <a:ext cx="2286000" cy="476250"/>
          </a:xfrm>
          <a:prstGeom prst="rect">
            <a:avLst/>
          </a:prstGeom>
        </p:spPr>
        <p:txBody>
          <a:bodyPr/>
          <a:lstStyle>
            <a:lvl1pPr>
              <a:defRPr/>
            </a:lvl1pPr>
          </a:lstStyle>
          <a:p>
            <a:pPr>
              <a:defRPr/>
            </a:pPr>
            <a:r>
              <a:rPr lang="en-US"/>
              <a:t>Slide </a:t>
            </a:r>
            <a:fld id="{BFAD9F51-E4DA-894C-9720-E43A5666C269}" type="slidenum">
              <a:rPr lang="en-US"/>
              <a:pPr>
                <a:defRPr/>
              </a:pPr>
              <a:t>‹#›</a:t>
            </a:fld>
            <a:endParaRPr lang="en-US"/>
          </a:p>
        </p:txBody>
      </p:sp>
    </p:spTree>
    <p:extLst>
      <p:ext uri="{BB962C8B-B14F-4D97-AF65-F5344CB8AC3E}">
        <p14:creationId xmlns:p14="http://schemas.microsoft.com/office/powerpoint/2010/main" val="27298452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5563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1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4265838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3_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7542213" cy="836613"/>
          </a:xfrm>
          <a:prstGeom prst="rect">
            <a:avLst/>
          </a:prstGeom>
        </p:spPr>
        <p:txBody>
          <a:bodyPr/>
          <a:lstStyle/>
          <a:p>
            <a:r>
              <a:rPr lang="nb-NO"/>
              <a:t>Klikk for å redigere tittelstil</a:t>
            </a:r>
          </a:p>
        </p:txBody>
      </p:sp>
      <p:sp>
        <p:nvSpPr>
          <p:cNvPr id="3" name="Rectangle 8"/>
          <p:cNvSpPr>
            <a:spLocks noGrp="1" noChangeArrowheads="1"/>
          </p:cNvSpPr>
          <p:nvPr>
            <p:ph type="sldNum" idx="10"/>
          </p:nvPr>
        </p:nvSpPr>
        <p:spPr>
          <a:xfrm>
            <a:off x="6553200" y="6245225"/>
            <a:ext cx="2286000" cy="476250"/>
          </a:xfrm>
          <a:prstGeom prst="rect">
            <a:avLst/>
          </a:prstGeom>
        </p:spPr>
        <p:txBody>
          <a:bodyPr/>
          <a:lstStyle>
            <a:lvl1pPr>
              <a:defRPr/>
            </a:lvl1pPr>
          </a:lstStyle>
          <a:p>
            <a:pPr>
              <a:defRPr/>
            </a:pPr>
            <a:r>
              <a:rPr lang="en-US"/>
              <a:t>Slide </a:t>
            </a:r>
            <a:fld id="{D7C2EBB2-AC88-9E49-94AD-6F3B411C4719}" type="slidenum">
              <a:rPr lang="en-US"/>
              <a:pPr>
                <a:defRPr/>
              </a:pPr>
              <a:t>‹#›</a:t>
            </a:fld>
            <a:endParaRPr lang="en-US"/>
          </a:p>
        </p:txBody>
      </p:sp>
    </p:spTree>
    <p:extLst>
      <p:ext uri="{BB962C8B-B14F-4D97-AF65-F5344CB8AC3E}">
        <p14:creationId xmlns:p14="http://schemas.microsoft.com/office/powerpoint/2010/main" val="31789910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2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11536945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b-NO"/>
              <a:t>Klikk for å redigere tittelstil</a:t>
            </a:r>
            <a:endParaRPr lang="en-US" dirty="0"/>
          </a:p>
        </p:txBody>
      </p:sp>
    </p:spTree>
    <p:extLst>
      <p:ext uri="{BB962C8B-B14F-4D97-AF65-F5344CB8AC3E}">
        <p14:creationId xmlns:p14="http://schemas.microsoft.com/office/powerpoint/2010/main" val="39222739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b-NO"/>
              <a:t>Klikk for å redigere tittelstil</a:t>
            </a:r>
            <a:endParaRPr lang="en-US" dirty="0"/>
          </a:p>
        </p:txBody>
      </p:sp>
    </p:spTree>
    <p:extLst>
      <p:ext uri="{BB962C8B-B14F-4D97-AF65-F5344CB8AC3E}">
        <p14:creationId xmlns:p14="http://schemas.microsoft.com/office/powerpoint/2010/main" val="324295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679345833"/>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b-NO"/>
              <a:t>Klikk for å redigere tittelstil</a:t>
            </a:r>
            <a:endParaRPr lang="en-US" dirty="0"/>
          </a:p>
        </p:txBody>
      </p:sp>
    </p:spTree>
    <p:extLst>
      <p:ext uri="{BB962C8B-B14F-4D97-AF65-F5344CB8AC3E}">
        <p14:creationId xmlns:p14="http://schemas.microsoft.com/office/powerpoint/2010/main" val="8840654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b-NO"/>
              <a:t>Klikk for å redigere tittelstil</a:t>
            </a:r>
            <a:endParaRPr lang="en-US" dirty="0"/>
          </a:p>
        </p:txBody>
      </p:sp>
    </p:spTree>
    <p:extLst>
      <p:ext uri="{BB962C8B-B14F-4D97-AF65-F5344CB8AC3E}">
        <p14:creationId xmlns:p14="http://schemas.microsoft.com/office/powerpoint/2010/main" val="20547976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b-NO"/>
              <a:t>Klikk for å redigere tittelstil</a:t>
            </a:r>
            <a:endParaRPr lang="en-US" dirty="0"/>
          </a:p>
        </p:txBody>
      </p:sp>
    </p:spTree>
    <p:extLst>
      <p:ext uri="{BB962C8B-B14F-4D97-AF65-F5344CB8AC3E}">
        <p14:creationId xmlns:p14="http://schemas.microsoft.com/office/powerpoint/2010/main" val="13763769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nb-NO"/>
              <a:t>Klikk for å redigere tittelstil</a:t>
            </a:r>
            <a:endParaRPr lang="en-US" dirty="0"/>
          </a:p>
        </p:txBody>
      </p:sp>
    </p:spTree>
    <p:extLst>
      <p:ext uri="{BB962C8B-B14F-4D97-AF65-F5344CB8AC3E}">
        <p14:creationId xmlns:p14="http://schemas.microsoft.com/office/powerpoint/2010/main" val="4057200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nb-NO"/>
              <a:t>Klikk for å redigere tittelstil</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42442486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8996875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2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21134932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3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5117186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nb-NO"/>
              <a:t>Klikk for å redigere tittelstil</a:t>
            </a:r>
            <a:endParaRPr lang="en-US" dirty="0"/>
          </a:p>
        </p:txBody>
      </p:sp>
    </p:spTree>
    <p:extLst>
      <p:ext uri="{BB962C8B-B14F-4D97-AF65-F5344CB8AC3E}">
        <p14:creationId xmlns:p14="http://schemas.microsoft.com/office/powerpoint/2010/main" val="1053779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301625" y="228600"/>
            <a:ext cx="8510588" cy="1325563"/>
          </a:xfrm>
          <a:prstGeom prst="rect">
            <a:avLst/>
          </a:prstGeom>
        </p:spPr>
        <p:txBody>
          <a:bodyPr/>
          <a:lstStyle/>
          <a:p>
            <a:r>
              <a:rPr lang="nb-NO"/>
              <a:t>Klikk for å redigere tittelstil</a:t>
            </a:r>
          </a:p>
        </p:txBody>
      </p:sp>
      <p:sp>
        <p:nvSpPr>
          <p:cNvPr id="3" name="Plassholder for tekst 2"/>
          <p:cNvSpPr>
            <a:spLocks noGrp="1"/>
          </p:cNvSpPr>
          <p:nvPr>
            <p:ph type="body" sz="half" idx="1"/>
          </p:nvPr>
        </p:nvSpPr>
        <p:spPr>
          <a:xfrm>
            <a:off x="301625" y="1676400"/>
            <a:ext cx="4194175" cy="4422775"/>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76400"/>
            <a:ext cx="4194175" cy="4422775"/>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6"/>
          <p:cNvSpPr>
            <a:spLocks noGrp="1" noChangeArrowheads="1"/>
          </p:cNvSpPr>
          <p:nvPr>
            <p:ph type="sldNum" sz="quarter" idx="10"/>
          </p:nvPr>
        </p:nvSpPr>
        <p:spPr>
          <a:xfrm>
            <a:off x="6553200" y="6245225"/>
            <a:ext cx="2286000" cy="476250"/>
          </a:xfrm>
          <a:prstGeom prst="rect">
            <a:avLst/>
          </a:prstGeom>
        </p:spPr>
        <p:txBody>
          <a:bodyPr/>
          <a:lstStyle>
            <a:lvl1pPr>
              <a:defRPr/>
            </a:lvl1pPr>
          </a:lstStyle>
          <a:p>
            <a:pPr>
              <a:defRPr/>
            </a:pPr>
            <a:fld id="{83D2BCE0-FBEC-1D4F-9FFC-4ECF27E19F4C}" type="slidenum">
              <a:rPr lang="nb-NO" altLang="nb-NO"/>
              <a:pPr>
                <a:defRPr/>
              </a:pPr>
              <a:t>‹#›</a:t>
            </a:fld>
            <a:endParaRPr lang="nb-NO" altLang="nb-NO"/>
          </a:p>
        </p:txBody>
      </p:sp>
    </p:spTree>
    <p:extLst>
      <p:ext uri="{BB962C8B-B14F-4D97-AF65-F5344CB8AC3E}">
        <p14:creationId xmlns:p14="http://schemas.microsoft.com/office/powerpoint/2010/main" val="20050359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116095"/>
      </p:ext>
    </p:extLst>
  </p:cSld>
  <p:clrMapOvr>
    <a:masterClrMapping/>
  </p:clrMapOvr>
  <p:hf hdr="0"/>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4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9895244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5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4741496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6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24147574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7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4098653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8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41424944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9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4402673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0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42806057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2171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nb-NO"/>
              <a:t>Klikk for å redigere tittelstil</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7262836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1_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7542213" cy="836613"/>
          </a:xfrm>
          <a:prstGeom prst="rect">
            <a:avLst/>
          </a:prstGeom>
        </p:spPr>
        <p:txBody>
          <a:bodyPr/>
          <a:lstStyle/>
          <a:p>
            <a:r>
              <a:rPr lang="nb-NO"/>
              <a:t>Klikk for å redigere tittelstil</a:t>
            </a:r>
          </a:p>
        </p:txBody>
      </p:sp>
      <p:sp>
        <p:nvSpPr>
          <p:cNvPr id="3" name="Rectangle 8"/>
          <p:cNvSpPr>
            <a:spLocks noGrp="1" noChangeArrowheads="1"/>
          </p:cNvSpPr>
          <p:nvPr>
            <p:ph type="sldNum" idx="10"/>
          </p:nvPr>
        </p:nvSpPr>
        <p:spPr>
          <a:xfrm>
            <a:off x="6553200" y="6245225"/>
            <a:ext cx="2286000" cy="476250"/>
          </a:xfrm>
          <a:prstGeom prst="rect">
            <a:avLst/>
          </a:prstGeom>
        </p:spPr>
        <p:txBody>
          <a:bodyPr/>
          <a:lstStyle>
            <a:lvl1pPr>
              <a:defRPr/>
            </a:lvl1pPr>
          </a:lstStyle>
          <a:p>
            <a:pPr>
              <a:defRPr/>
            </a:pPr>
            <a:r>
              <a:rPr lang="en-US"/>
              <a:t>Slide </a:t>
            </a:r>
            <a:fld id="{571ECA97-32B4-7D48-8937-C54B90A4D272}" type="slidenum">
              <a:rPr lang="en-US"/>
              <a:pPr>
                <a:defRPr/>
              </a:pPr>
              <a:t>‹#›</a:t>
            </a:fld>
            <a:endParaRPr lang="en-US"/>
          </a:p>
        </p:txBody>
      </p:sp>
    </p:spTree>
    <p:extLst>
      <p:ext uri="{BB962C8B-B14F-4D97-AF65-F5344CB8AC3E}">
        <p14:creationId xmlns:p14="http://schemas.microsoft.com/office/powerpoint/2010/main" val="2387572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6"/>
          <p:cNvSpPr>
            <a:spLocks noGrp="1" noChangeArrowheads="1"/>
          </p:cNvSpPr>
          <p:nvPr>
            <p:ph type="sldNum" sz="quarter" idx="10"/>
          </p:nvPr>
        </p:nvSpPr>
        <p:spPr>
          <a:xfrm>
            <a:off x="6553200" y="6245225"/>
            <a:ext cx="2286000" cy="476250"/>
          </a:xfrm>
          <a:prstGeom prst="rect">
            <a:avLst/>
          </a:prstGeom>
        </p:spPr>
        <p:txBody>
          <a:bodyPr/>
          <a:lstStyle>
            <a:lvl1pPr>
              <a:defRPr/>
            </a:lvl1pPr>
          </a:lstStyle>
          <a:p>
            <a:pPr>
              <a:defRPr/>
            </a:pPr>
            <a:fld id="{6AE5D0FC-5775-474D-80F2-FAABE0D9889B}" type="slidenum">
              <a:rPr lang="nb-NO" altLang="nb-NO"/>
              <a:pPr>
                <a:defRPr/>
              </a:pPr>
              <a:t>‹#›</a:t>
            </a:fld>
            <a:endParaRPr lang="nb-NO" altLang="nb-NO"/>
          </a:p>
        </p:txBody>
      </p:sp>
    </p:spTree>
    <p:extLst>
      <p:ext uri="{BB962C8B-B14F-4D97-AF65-F5344CB8AC3E}">
        <p14:creationId xmlns:p14="http://schemas.microsoft.com/office/powerpoint/2010/main" val="2310444045"/>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11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13679169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2_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7542213" cy="836613"/>
          </a:xfrm>
          <a:prstGeom prst="rect">
            <a:avLst/>
          </a:prstGeom>
        </p:spPr>
        <p:txBody>
          <a:bodyPr/>
          <a:lstStyle/>
          <a:p>
            <a:r>
              <a:rPr lang="nb-NO"/>
              <a:t>Klikk for å redigere tittelstil</a:t>
            </a:r>
          </a:p>
        </p:txBody>
      </p:sp>
      <p:sp>
        <p:nvSpPr>
          <p:cNvPr id="3" name="Rectangle 8"/>
          <p:cNvSpPr>
            <a:spLocks noGrp="1" noChangeArrowheads="1"/>
          </p:cNvSpPr>
          <p:nvPr>
            <p:ph type="sldNum" idx="10"/>
          </p:nvPr>
        </p:nvSpPr>
        <p:spPr>
          <a:xfrm>
            <a:off x="6553200" y="6245225"/>
            <a:ext cx="2286000" cy="476250"/>
          </a:xfrm>
          <a:prstGeom prst="rect">
            <a:avLst/>
          </a:prstGeom>
        </p:spPr>
        <p:txBody>
          <a:bodyPr/>
          <a:lstStyle>
            <a:lvl1pPr>
              <a:defRPr/>
            </a:lvl1pPr>
          </a:lstStyle>
          <a:p>
            <a:pPr>
              <a:defRPr/>
            </a:pPr>
            <a:r>
              <a:rPr lang="en-US"/>
              <a:t>Slide </a:t>
            </a:r>
            <a:fld id="{7D038F1B-D244-1845-98DD-B9227A1A70CC}" type="slidenum">
              <a:rPr lang="en-US"/>
              <a:pPr>
                <a:defRPr/>
              </a:pPr>
              <a:t>‹#›</a:t>
            </a:fld>
            <a:endParaRPr lang="en-US"/>
          </a:p>
        </p:txBody>
      </p:sp>
    </p:spTree>
    <p:extLst>
      <p:ext uri="{BB962C8B-B14F-4D97-AF65-F5344CB8AC3E}">
        <p14:creationId xmlns:p14="http://schemas.microsoft.com/office/powerpoint/2010/main" val="8399093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3_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7542213" cy="836613"/>
          </a:xfrm>
          <a:prstGeom prst="rect">
            <a:avLst/>
          </a:prstGeom>
        </p:spPr>
        <p:txBody>
          <a:bodyPr/>
          <a:lstStyle/>
          <a:p>
            <a:r>
              <a:rPr lang="nb-NO"/>
              <a:t>Klikk for å redigere tittelstil</a:t>
            </a:r>
          </a:p>
        </p:txBody>
      </p:sp>
      <p:sp>
        <p:nvSpPr>
          <p:cNvPr id="3" name="Rectangle 8"/>
          <p:cNvSpPr>
            <a:spLocks noGrp="1" noChangeArrowheads="1"/>
          </p:cNvSpPr>
          <p:nvPr>
            <p:ph type="sldNum" idx="10"/>
          </p:nvPr>
        </p:nvSpPr>
        <p:spPr>
          <a:xfrm>
            <a:off x="6553200" y="6245225"/>
            <a:ext cx="2286000" cy="476250"/>
          </a:xfrm>
          <a:prstGeom prst="rect">
            <a:avLst/>
          </a:prstGeom>
        </p:spPr>
        <p:txBody>
          <a:bodyPr/>
          <a:lstStyle>
            <a:lvl1pPr>
              <a:defRPr/>
            </a:lvl1pPr>
          </a:lstStyle>
          <a:p>
            <a:pPr>
              <a:defRPr/>
            </a:pPr>
            <a:r>
              <a:rPr lang="en-US"/>
              <a:t>Slide </a:t>
            </a:r>
            <a:fld id="{E32A7031-D120-1844-8204-AEDD901FE7A0}" type="slidenum">
              <a:rPr lang="en-US"/>
              <a:pPr>
                <a:defRPr/>
              </a:pPr>
              <a:t>‹#›</a:t>
            </a:fld>
            <a:endParaRPr lang="en-US"/>
          </a:p>
        </p:txBody>
      </p:sp>
    </p:spTree>
    <p:extLst>
      <p:ext uri="{BB962C8B-B14F-4D97-AF65-F5344CB8AC3E}">
        <p14:creationId xmlns:p14="http://schemas.microsoft.com/office/powerpoint/2010/main" val="31375105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2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7002861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nb-NO"/>
              <a:t>Klikk for å redigere tittelstil</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40004318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13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14146754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14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35211959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15_Tittellysbil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nb-NO"/>
              <a:t>Klikk for å redigere tittelstil</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Tree>
    <p:extLst>
      <p:ext uri="{BB962C8B-B14F-4D97-AF65-F5344CB8AC3E}">
        <p14:creationId xmlns:p14="http://schemas.microsoft.com/office/powerpoint/2010/main" val="25051129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3"/>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1795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3"/>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0259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301625" y="228600"/>
            <a:ext cx="8510588"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301625" y="1676400"/>
            <a:ext cx="8540750" cy="4422775"/>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6"/>
          <p:cNvSpPr>
            <a:spLocks noGrp="1" noChangeArrowheads="1"/>
          </p:cNvSpPr>
          <p:nvPr>
            <p:ph type="sldNum" sz="quarter" idx="10"/>
          </p:nvPr>
        </p:nvSpPr>
        <p:spPr>
          <a:xfrm>
            <a:off x="6553200" y="6245225"/>
            <a:ext cx="2286000" cy="476250"/>
          </a:xfrm>
          <a:prstGeom prst="rect">
            <a:avLst/>
          </a:prstGeom>
        </p:spPr>
        <p:txBody>
          <a:bodyPr/>
          <a:lstStyle>
            <a:lvl1pPr>
              <a:defRPr/>
            </a:lvl1pPr>
          </a:lstStyle>
          <a:p>
            <a:pPr>
              <a:defRPr/>
            </a:pPr>
            <a:fld id="{A778834A-355D-7747-A733-7EF19C6C7DAB}" type="slidenum">
              <a:rPr lang="nb-NO" altLang="nb-NO"/>
              <a:pPr>
                <a:defRPr/>
              </a:pPr>
              <a:t>‹#›</a:t>
            </a:fld>
            <a:endParaRPr lang="nb-NO" altLang="nb-NO"/>
          </a:p>
        </p:txBody>
      </p:sp>
    </p:spTree>
    <p:extLst>
      <p:ext uri="{BB962C8B-B14F-4D97-AF65-F5344CB8AC3E}">
        <p14:creationId xmlns:p14="http://schemas.microsoft.com/office/powerpoint/2010/main" val="1567060418"/>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3"/>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691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3"/>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213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3"/>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2633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05045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8984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0045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581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605492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262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905718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301625" y="228600"/>
            <a:ext cx="8510588" cy="1325563"/>
          </a:xfrm>
          <a:prstGeom prst="rect">
            <a:avLst/>
          </a:prstGeom>
        </p:spPr>
        <p:txBody>
          <a:bodyPr/>
          <a:lstStyle/>
          <a:p>
            <a:r>
              <a:rPr lang="nb-NO"/>
              <a:t>Klikk for å redigere tittelstil</a:t>
            </a:r>
          </a:p>
        </p:txBody>
      </p:sp>
      <p:sp>
        <p:nvSpPr>
          <p:cNvPr id="3" name="Rectangle 6"/>
          <p:cNvSpPr>
            <a:spLocks noGrp="1" noChangeArrowheads="1"/>
          </p:cNvSpPr>
          <p:nvPr>
            <p:ph type="sldNum" sz="quarter" idx="10"/>
          </p:nvPr>
        </p:nvSpPr>
        <p:spPr>
          <a:xfrm>
            <a:off x="6553200" y="6245225"/>
            <a:ext cx="2286000" cy="476250"/>
          </a:xfrm>
          <a:prstGeom prst="rect">
            <a:avLst/>
          </a:prstGeom>
        </p:spPr>
        <p:txBody>
          <a:bodyPr/>
          <a:lstStyle>
            <a:lvl1pPr>
              <a:defRPr/>
            </a:lvl1pPr>
          </a:lstStyle>
          <a:p>
            <a:pPr>
              <a:defRPr/>
            </a:pPr>
            <a:fld id="{BE247FB0-0450-6E47-857E-2BF302262C20}" type="slidenum">
              <a:rPr lang="nb-NO" altLang="nb-NO"/>
              <a:pPr>
                <a:defRPr/>
              </a:pPr>
              <a:t>‹#›</a:t>
            </a:fld>
            <a:endParaRPr lang="nb-NO" altLang="nb-NO"/>
          </a:p>
        </p:txBody>
      </p:sp>
    </p:spTree>
    <p:extLst>
      <p:ext uri="{BB962C8B-B14F-4D97-AF65-F5344CB8AC3E}">
        <p14:creationId xmlns:p14="http://schemas.microsoft.com/office/powerpoint/2010/main" val="388599749"/>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52004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088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022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ctrTitle"/>
          </p:nvPr>
        </p:nvSpPr>
        <p:spPr>
          <a:xfrm>
            <a:off x="384048" y="2667000"/>
            <a:ext cx="8759952" cy="2209800"/>
          </a:xfrm>
          <a:prstGeom prst="rect">
            <a:avLst/>
          </a:prstGeom>
          <a:noFill/>
          <a:effectLst/>
        </p:spPr>
        <p:txBody>
          <a:bodyPr lIns="91440" tIns="45720" rIns="91440" bIns="45720" anchor="t" anchorCtr="0">
            <a:noAutofit/>
          </a:bodyPr>
          <a:lstStyle>
            <a:lvl1pPr algn="l">
              <a:defRPr sz="4400" b="1" i="0">
                <a:solidFill>
                  <a:srgbClr val="005DAA"/>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117589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image" Target="../media/image3.png"/><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image" Target="../media/image3.png"/><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theme" Target="../theme/theme3.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image" Target="../media/image4.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theme" Target="../theme/theme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pic>
        <p:nvPicPr>
          <p:cNvPr id="1027" name="Picture 3"/>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028" name="Picture 4"/>
          <p:cNvPicPr>
            <a:picLocks noChangeAspect="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Lst>
  <p:hf hd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p>
            <a:pPr algn="r" eaLnBrk="0" hangingPunct="0">
              <a:defRPr/>
            </a:pPr>
            <a:r>
              <a:rPr lang="en-US" sz="900" dirty="0">
                <a:solidFill>
                  <a:srgbClr val="BCBDC0"/>
                </a:solidFill>
                <a:latin typeface="Arial Narrow"/>
                <a:cs typeface="Arial Narrow"/>
              </a:rPr>
              <a:t>TITLE  |  </a:t>
            </a:r>
            <a:fld id="{2439D4B0-956E-0B4F-A2CD-5939B2A8402B}" type="slidenum">
              <a:rPr lang="en-US" sz="900" spc="300">
                <a:solidFill>
                  <a:srgbClr val="BCBDC0"/>
                </a:solidFill>
                <a:latin typeface="Arial Narrow"/>
                <a:cs typeface="Arial Narrow"/>
              </a:rPr>
              <a:pPr algn="r" eaLnBrk="0" hangingPunct="0">
                <a:defRPr/>
              </a:pPr>
              <a:t>‹#›</a:t>
            </a:fld>
            <a:r>
              <a:rPr lang="en-US" sz="900" spc="300" dirty="0">
                <a:solidFill>
                  <a:srgbClr val="BCBDC0"/>
                </a:solidFill>
                <a:latin typeface="Arial Narrow"/>
                <a:cs typeface="Arial Narrow"/>
              </a:rPr>
              <a:t>  </a:t>
            </a:r>
            <a:endParaRPr lang="en-US" sz="900" dirty="0">
              <a:solidFill>
                <a:srgbClr val="958D85"/>
              </a:solidFill>
              <a:latin typeface="Arial Narrow"/>
              <a:cs typeface="Arial Narrow"/>
            </a:endParaRPr>
          </a:p>
        </p:txBody>
      </p:sp>
      <p:pic>
        <p:nvPicPr>
          <p:cNvPr id="10243" name="Picture 5"/>
          <p:cNvPicPr>
            <a:picLocks noChangeAspect="1"/>
          </p:cNvPicPr>
          <p:nvPr/>
        </p:nvPicPr>
        <p:blipFill>
          <a:blip r:embed="rId35" cstate="email">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4031" r:id="rId14"/>
    <p:sldLayoutId id="2147484032" r:id="rId15"/>
    <p:sldLayoutId id="2147483984" r:id="rId16"/>
    <p:sldLayoutId id="2147483985" r:id="rId17"/>
    <p:sldLayoutId id="2147483986" r:id="rId18"/>
    <p:sldLayoutId id="2147484033" r:id="rId19"/>
    <p:sldLayoutId id="2147483987" r:id="rId20"/>
    <p:sldLayoutId id="2147483988" r:id="rId21"/>
    <p:sldLayoutId id="2147483989" r:id="rId22"/>
    <p:sldLayoutId id="2147483990" r:id="rId23"/>
    <p:sldLayoutId id="2147483991" r:id="rId24"/>
    <p:sldLayoutId id="2147483992" r:id="rId25"/>
    <p:sldLayoutId id="2147483993" r:id="rId26"/>
    <p:sldLayoutId id="2147484034" r:id="rId27"/>
    <p:sldLayoutId id="2147483998" r:id="rId28"/>
    <p:sldLayoutId id="2147484036" r:id="rId29"/>
    <p:sldLayoutId id="2147484049" r:id="rId30"/>
    <p:sldLayoutId id="2147484050" r:id="rId31"/>
    <p:sldLayoutId id="2147484051" r:id="rId32"/>
    <p:sldLayoutId id="2147484052" r:id="rId3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p>
            <a:pPr algn="r" eaLnBrk="0" hangingPunct="0">
              <a:defRPr/>
            </a:pPr>
            <a:r>
              <a:rPr lang="en-US" sz="900" dirty="0">
                <a:solidFill>
                  <a:srgbClr val="BCBDC0"/>
                </a:solidFill>
                <a:latin typeface="Arial Narrow"/>
                <a:cs typeface="Arial Narrow"/>
              </a:rPr>
              <a:t>TITLE |  </a:t>
            </a:r>
            <a:fld id="{AE72E29A-C469-5946-96C1-E378EDA74254}" type="slidenum">
              <a:rPr lang="en-US" sz="900" spc="300">
                <a:solidFill>
                  <a:srgbClr val="BCBDC0"/>
                </a:solidFill>
                <a:latin typeface="Arial Narrow"/>
                <a:cs typeface="Arial Narrow"/>
              </a:rPr>
              <a:pPr algn="r" eaLnBrk="0" hangingPunct="0">
                <a:defRPr/>
              </a:pPr>
              <a:t>‹#›</a:t>
            </a:fld>
            <a:r>
              <a:rPr lang="en-US" sz="900" spc="300" dirty="0">
                <a:solidFill>
                  <a:srgbClr val="BCBDC0"/>
                </a:solidFill>
                <a:latin typeface="Arial Narrow"/>
                <a:cs typeface="Arial Narrow"/>
              </a:rPr>
              <a:t>  </a:t>
            </a:r>
            <a:endParaRPr lang="en-US" sz="900" dirty="0">
              <a:solidFill>
                <a:srgbClr val="958D85"/>
              </a:solidFill>
              <a:latin typeface="Arial Narrow"/>
              <a:cs typeface="Arial Narrow"/>
            </a:endParaRPr>
          </a:p>
        </p:txBody>
      </p:sp>
      <p:pic>
        <p:nvPicPr>
          <p:cNvPr id="20483" name="Picture 3"/>
          <p:cNvPicPr>
            <a:picLocks noChangeAspect="1"/>
          </p:cNvPicPr>
          <p:nvPr/>
        </p:nvPicPr>
        <p:blipFill>
          <a:blip r:embed="rId32" cstate="email">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3999" r:id="rId8"/>
    <p:sldLayoutId id="2147484000" r:id="rId9"/>
    <p:sldLayoutId id="2147484001" r:id="rId10"/>
    <p:sldLayoutId id="2147484002" r:id="rId11"/>
    <p:sldLayoutId id="2147484044" r:id="rId12"/>
    <p:sldLayoutId id="2147484003" r:id="rId13"/>
    <p:sldLayoutId id="2147484004" r:id="rId14"/>
    <p:sldLayoutId id="2147484005" r:id="rId15"/>
    <p:sldLayoutId id="2147484006" r:id="rId16"/>
    <p:sldLayoutId id="2147484007" r:id="rId17"/>
    <p:sldLayoutId id="2147484008" r:id="rId18"/>
    <p:sldLayoutId id="2147484009" r:id="rId19"/>
    <p:sldLayoutId id="2147484010" r:id="rId20"/>
    <p:sldLayoutId id="2147484011" r:id="rId21"/>
    <p:sldLayoutId id="2147484045" r:id="rId22"/>
    <p:sldLayoutId id="2147484012" r:id="rId23"/>
    <p:sldLayoutId id="2147484046" r:id="rId24"/>
    <p:sldLayoutId id="2147484047" r:id="rId25"/>
    <p:sldLayoutId id="2147484013" r:id="rId26"/>
    <p:sldLayoutId id="2147484014" r:id="rId27"/>
    <p:sldLayoutId id="2147484015" r:id="rId28"/>
    <p:sldLayoutId id="2147484016" r:id="rId29"/>
    <p:sldLayoutId id="2147484017" r:id="rId30"/>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5"/>
          <p:cNvPicPr>
            <a:picLocks noChangeAspect="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927687"/>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 id="2147484068" r:id="rId15"/>
    <p:sldLayoutId id="2147484069"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rotary.no/no/rotary-og-fn#.WhF2y7aZMWo"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0.xml"/><Relationship Id="rId7" Type="http://schemas.openxmlformats.org/officeDocument/2006/relationships/image" Target="../media/image35.png"/><Relationship Id="rId2" Type="http://schemas.openxmlformats.org/officeDocument/2006/relationships/slideLayout" Target="../slideLayouts/slideLayout15.xml"/><Relationship Id="rId1" Type="http://schemas.openxmlformats.org/officeDocument/2006/relationships/tags" Target="../tags/tag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hyperlink" Target="https://www.rotary.org/en/our-programs/peace-fellowships"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1.jpe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2.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8" Type="http://schemas.openxmlformats.org/officeDocument/2006/relationships/hyperlink" Target="https://d2310.rotary.no/no/vocational-training-teams#.X1jINdRS_IV" TargetMode="External"/><Relationship Id="rId13" Type="http://schemas.openxmlformats.org/officeDocument/2006/relationships/image" Target="../media/image57.jpeg"/><Relationship Id="rId3" Type="http://schemas.openxmlformats.org/officeDocument/2006/relationships/hyperlink" Target="http://www.rotary.no/no/camps-roundtrips#.WhFq07aZMWo" TargetMode="External"/><Relationship Id="rId7" Type="http://schemas.openxmlformats.org/officeDocument/2006/relationships/hyperlink" Target="http://www.rotary.no/no/georgiastipendet#.WhFgUbaZMWo" TargetMode="External"/><Relationship Id="rId12" Type="http://schemas.openxmlformats.org/officeDocument/2006/relationships/image" Target="../media/image56.png"/><Relationship Id="rId2" Type="http://schemas.openxmlformats.org/officeDocument/2006/relationships/hyperlink" Target="http://www.rotary.no/no/ungdomsutveksling#.WhFjJbaZMWo" TargetMode="External"/><Relationship Id="rId1" Type="http://schemas.openxmlformats.org/officeDocument/2006/relationships/slideLayout" Target="../slideLayouts/slideLayout15.xml"/><Relationship Id="rId6" Type="http://schemas.openxmlformats.org/officeDocument/2006/relationships/hyperlink" Target="https://grsp.org" TargetMode="External"/><Relationship Id="rId11" Type="http://schemas.openxmlformats.org/officeDocument/2006/relationships/image" Target="../media/image55.png"/><Relationship Id="rId5" Type="http://schemas.openxmlformats.org/officeDocument/2006/relationships/hyperlink" Target="https://www.rotary.org/en/our-programs/peace-fellowships" TargetMode="External"/><Relationship Id="rId10" Type="http://schemas.openxmlformats.org/officeDocument/2006/relationships/image" Target="../media/image25.png"/><Relationship Id="rId4" Type="http://schemas.openxmlformats.org/officeDocument/2006/relationships/hyperlink" Target="http://www.rotary.no/no/ryla#.WhFnP7aZMWo" TargetMode="External"/><Relationship Id="rId9" Type="http://schemas.openxmlformats.org/officeDocument/2006/relationships/hyperlink" Target="http://www.rotary.no/no/rotary-fellowship#.WhFz8baZMWo"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59.jpe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hyperlink" Target="http://www.rotary.no/index.php?pageid=443" TargetMode="External"/><Relationship Id="rId2" Type="http://schemas.openxmlformats.org/officeDocument/2006/relationships/image" Target="../media/image60.wmf"/><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65.jpeg"/><Relationship Id="rId2" Type="http://schemas.openxmlformats.org/officeDocument/2006/relationships/image" Target="../media/image61.png"/><Relationship Id="rId1" Type="http://schemas.openxmlformats.org/officeDocument/2006/relationships/slideLayout" Target="../slideLayouts/slideLayout4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9.jpeg"/><Relationship Id="rId1" Type="http://schemas.openxmlformats.org/officeDocument/2006/relationships/slideLayout" Target="../slideLayouts/slideLayout15.xml"/><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 Id="rId6" Type="http://schemas.openxmlformats.org/officeDocument/2006/relationships/image" Target="../media/image18.tiff"/><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tel 3"/>
          <p:cNvSpPr>
            <a:spLocks noGrp="1"/>
          </p:cNvSpPr>
          <p:nvPr>
            <p:ph type="ctrTitle"/>
          </p:nvPr>
        </p:nvSpPr>
        <p:spPr>
          <a:xfrm>
            <a:off x="-76200" y="3429000"/>
            <a:ext cx="9296400" cy="990600"/>
          </a:xfrm>
        </p:spPr>
        <p:txBody>
          <a:bodyPr>
            <a:normAutofit fontScale="90000"/>
          </a:bodyPr>
          <a:lstStyle/>
          <a:p>
            <a:pPr algn="ctr" eaLnBrk="1" hangingPunct="1">
              <a:defRPr/>
            </a:pPr>
            <a:br>
              <a:rPr lang="nb-NO" altLang="nb-NO" dirty="0">
                <a:solidFill>
                  <a:schemeClr val="bg2"/>
                </a:solidFill>
                <a:ea typeface="+mj-ea"/>
              </a:rPr>
            </a:br>
            <a:r>
              <a:rPr lang="nb-NO" altLang="nb-NO" dirty="0" err="1">
                <a:solidFill>
                  <a:schemeClr val="bg2"/>
                </a:solidFill>
                <a:ea typeface="+mj-ea"/>
              </a:rPr>
              <a:t>Rotaryskulen</a:t>
            </a:r>
            <a:r>
              <a:rPr lang="nb-NO" altLang="nb-NO" dirty="0">
                <a:solidFill>
                  <a:schemeClr val="bg2"/>
                </a:solidFill>
                <a:ea typeface="+mj-ea"/>
              </a:rPr>
              <a:t> Bergenhus rotaryklubb</a:t>
            </a:r>
            <a:endParaRPr lang="en-GB" dirty="0">
              <a:ea typeface="+mj-ea"/>
            </a:endParaRPr>
          </a:p>
        </p:txBody>
      </p:sp>
      <p:sp>
        <p:nvSpPr>
          <p:cNvPr id="34818" name="Undertittel 1"/>
          <p:cNvSpPr>
            <a:spLocks noGrp="1"/>
          </p:cNvSpPr>
          <p:nvPr>
            <p:ph type="subTitle" idx="1"/>
          </p:nvPr>
        </p:nvSpPr>
        <p:spPr bwMode="auto">
          <a:xfrm>
            <a:off x="1619672" y="4653136"/>
            <a:ext cx="6400800" cy="950912"/>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numCol="1" anchor="t" anchorCtr="0" compatLnSpc="1">
            <a:prstTxWarp prst="textNoShape">
              <a:avLst/>
            </a:prstTxWarp>
          </a:bodyPr>
          <a:lstStyle/>
          <a:p>
            <a:pPr eaLnBrk="1" hangingPunct="1"/>
            <a:r>
              <a:rPr lang="en-GB" dirty="0">
                <a:latin typeface="Arial Narrow"/>
                <a:cs typeface="Arial Narrow"/>
              </a:rPr>
              <a:t>Rotary </a:t>
            </a:r>
            <a:r>
              <a:rPr lang="mr-IN" dirty="0">
                <a:latin typeface="Arial Narrow"/>
                <a:cs typeface="Arial Narrow"/>
              </a:rPr>
              <a:t>–</a:t>
            </a:r>
            <a:r>
              <a:rPr lang="en-GB" dirty="0">
                <a:latin typeface="Arial Narrow"/>
                <a:cs typeface="Arial Narrow"/>
              </a:rPr>
              <a:t> </a:t>
            </a:r>
            <a:r>
              <a:rPr lang="en-GB" dirty="0" err="1">
                <a:latin typeface="Arial Narrow"/>
                <a:cs typeface="Arial Narrow"/>
              </a:rPr>
              <a:t>ein</a:t>
            </a:r>
            <a:r>
              <a:rPr lang="en-GB" dirty="0">
                <a:latin typeface="Arial Narrow"/>
                <a:cs typeface="Arial Narrow"/>
              </a:rPr>
              <a:t> </a:t>
            </a:r>
            <a:r>
              <a:rPr lang="en-GB" dirty="0" err="1">
                <a:latin typeface="Arial Narrow"/>
                <a:cs typeface="Arial Narrow"/>
              </a:rPr>
              <a:t>sørvisorganisasjon</a:t>
            </a:r>
            <a:r>
              <a:rPr lang="en-GB" dirty="0">
                <a:latin typeface="Arial Narrow"/>
                <a:cs typeface="Arial Narrow"/>
              </a:rPr>
              <a:t> med </a:t>
            </a:r>
            <a:r>
              <a:rPr lang="en-GB" dirty="0" err="1">
                <a:latin typeface="Arial Narrow"/>
                <a:cs typeface="Arial Narrow"/>
              </a:rPr>
              <a:t>yrkesbasert</a:t>
            </a:r>
            <a:r>
              <a:rPr lang="en-GB" dirty="0">
                <a:latin typeface="Arial Narrow"/>
                <a:cs typeface="Arial Narrow"/>
              </a:rPr>
              <a:t> </a:t>
            </a:r>
            <a:r>
              <a:rPr lang="en-GB" dirty="0" err="1">
                <a:latin typeface="Arial Narrow"/>
                <a:cs typeface="Arial Narrow"/>
              </a:rPr>
              <a:t>medlemsskap</a:t>
            </a:r>
            <a:endParaRPr lang="en-GB" dirty="0">
              <a:latin typeface="Arial Narrow"/>
              <a:cs typeface="Arial Narrow"/>
            </a:endParaRPr>
          </a:p>
        </p:txBody>
      </p:sp>
      <p:sp>
        <p:nvSpPr>
          <p:cNvPr id="34821" name="Rectangle 5"/>
          <p:cNvSpPr>
            <a:spLocks noChangeArrowheads="1"/>
          </p:cNvSpPr>
          <p:nvPr/>
        </p:nvSpPr>
        <p:spPr bwMode="auto">
          <a:xfrm>
            <a:off x="3703638" y="822325"/>
            <a:ext cx="184150" cy="6413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nchor="ctr">
            <a:spAutoFit/>
          </a:bodyPr>
          <a:lstStyle/>
          <a:p>
            <a:br>
              <a:rPr lang="en-US" sz="1800"/>
            </a:br>
            <a:endParaRPr lang="en-US" sz="1800"/>
          </a:p>
        </p:txBody>
      </p:sp>
      <p:pic>
        <p:nvPicPr>
          <p:cNvPr id="34822" name="Picture 6"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213" y="1509713"/>
            <a:ext cx="9525" cy="95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34823" name="Picture 7" descr="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213" y="1874838"/>
            <a:ext cx="9525" cy="95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34824" name="Bild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260350"/>
            <a:ext cx="1860550" cy="27733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0" name="TekstSylinder 9">
            <a:extLst>
              <a:ext uri="{FF2B5EF4-FFF2-40B4-BE49-F238E27FC236}">
                <a16:creationId xmlns:a16="http://schemas.microsoft.com/office/drawing/2014/main" id="{591212DD-239C-4121-B9C1-D03B6CB7C77C}"/>
              </a:ext>
            </a:extLst>
          </p:cNvPr>
          <p:cNvSpPr txBox="1"/>
          <p:nvPr/>
        </p:nvSpPr>
        <p:spPr>
          <a:xfrm>
            <a:off x="7264388" y="6096893"/>
            <a:ext cx="1512168" cy="576064"/>
          </a:xfrm>
          <a:prstGeom prst="rect">
            <a:avLst/>
          </a:prstGeom>
          <a:noFill/>
        </p:spPr>
        <p:txBody>
          <a:bodyPr wrap="square" rtlCol="0">
            <a:spAutoFit/>
          </a:bodyPr>
          <a:lstStyle/>
          <a:p>
            <a:endParaRPr lang="nb-NO" dirty="0"/>
          </a:p>
        </p:txBody>
      </p:sp>
      <p:sp>
        <p:nvSpPr>
          <p:cNvPr id="11" name="TekstSylinder 10">
            <a:extLst>
              <a:ext uri="{FF2B5EF4-FFF2-40B4-BE49-F238E27FC236}">
                <a16:creationId xmlns:a16="http://schemas.microsoft.com/office/drawing/2014/main" id="{C22919B8-EB9C-4B55-8590-56A22AB053F0}"/>
              </a:ext>
            </a:extLst>
          </p:cNvPr>
          <p:cNvSpPr txBox="1"/>
          <p:nvPr/>
        </p:nvSpPr>
        <p:spPr>
          <a:xfrm>
            <a:off x="7264388" y="6093297"/>
            <a:ext cx="1512168" cy="576064"/>
          </a:xfrm>
          <a:prstGeom prst="rect">
            <a:avLst/>
          </a:prstGeom>
          <a:noFill/>
        </p:spPr>
        <p:txBody>
          <a:bodyPr wrap="square" rtlCol="0">
            <a:spAutoFit/>
          </a:bodyPr>
          <a:lstStyle/>
          <a:p>
            <a:endParaRPr lang="nb-NO" dirty="0"/>
          </a:p>
        </p:txBody>
      </p:sp>
      <p:pic>
        <p:nvPicPr>
          <p:cNvPr id="7" name="Bilde 6" descr="Et bilde som inneholder tekst&#10;&#10;Automatisk generert beskrivelse">
            <a:extLst>
              <a:ext uri="{FF2B5EF4-FFF2-40B4-BE49-F238E27FC236}">
                <a16:creationId xmlns:a16="http://schemas.microsoft.com/office/drawing/2014/main" id="{E8FF7C46-698F-49F6-8E98-3B3F4F1733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8866" y="6004204"/>
            <a:ext cx="1343212" cy="571580"/>
          </a:xfrm>
          <a:prstGeom prst="rect">
            <a:avLst/>
          </a:prstGeom>
        </p:spPr>
      </p:pic>
      <p:sp>
        <p:nvSpPr>
          <p:cNvPr id="16" name="TekstSylinder 15">
            <a:extLst>
              <a:ext uri="{FF2B5EF4-FFF2-40B4-BE49-F238E27FC236}">
                <a16:creationId xmlns:a16="http://schemas.microsoft.com/office/drawing/2014/main" id="{04B33705-2F3B-48EB-BEB6-795ABF7FF76B}"/>
              </a:ext>
            </a:extLst>
          </p:cNvPr>
          <p:cNvSpPr txBox="1"/>
          <p:nvPr/>
        </p:nvSpPr>
        <p:spPr>
          <a:xfrm>
            <a:off x="7264388" y="6065515"/>
            <a:ext cx="1495053" cy="527693"/>
          </a:xfrm>
          <a:prstGeom prst="rect">
            <a:avLst/>
          </a:prstGeom>
          <a:noFill/>
        </p:spPr>
        <p:txBody>
          <a:bodyPr wrap="square" rtlCol="0">
            <a:spAutoFit/>
          </a:bodyPr>
          <a:lstStyle/>
          <a:p>
            <a:endParaRPr lang="nb-NO" dirty="0"/>
          </a:p>
        </p:txBody>
      </p:sp>
      <p:sp>
        <p:nvSpPr>
          <p:cNvPr id="21" name="TekstSylinder 20">
            <a:extLst>
              <a:ext uri="{FF2B5EF4-FFF2-40B4-BE49-F238E27FC236}">
                <a16:creationId xmlns:a16="http://schemas.microsoft.com/office/drawing/2014/main" id="{963262B2-E2CB-4A73-AD06-8A1714ACA5AD}"/>
              </a:ext>
            </a:extLst>
          </p:cNvPr>
          <p:cNvSpPr txBox="1"/>
          <p:nvPr/>
        </p:nvSpPr>
        <p:spPr>
          <a:xfrm>
            <a:off x="7416788" y="6217915"/>
            <a:ext cx="1495053" cy="527693"/>
          </a:xfrm>
          <a:prstGeom prst="rect">
            <a:avLst/>
          </a:prstGeom>
          <a:noFill/>
        </p:spPr>
        <p:txBody>
          <a:bodyPr wrap="square" rtlCol="0">
            <a:spAutoFit/>
          </a:bodyPr>
          <a:lstStyle/>
          <a:p>
            <a:endParaRPr lang="nb-NO" dirty="0"/>
          </a:p>
        </p:txBody>
      </p:sp>
      <p:pic>
        <p:nvPicPr>
          <p:cNvPr id="15" name="Bilde 14" descr="Et bilde som inneholder tekst&#10;&#10;Automatisk generert beskrivelse">
            <a:extLst>
              <a:ext uri="{FF2B5EF4-FFF2-40B4-BE49-F238E27FC236}">
                <a16:creationId xmlns:a16="http://schemas.microsoft.com/office/drawing/2014/main" id="{958A6A1A-8FF6-43E5-954F-A74B44069C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1978" y="5794695"/>
            <a:ext cx="3041336" cy="990599"/>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eaLnBrk="1" hangingPunct="1">
              <a:defRPr/>
            </a:pPr>
            <a:r>
              <a:rPr lang="nb-NO" dirty="0">
                <a:solidFill>
                  <a:srgbClr val="FFFFFF"/>
                </a:solidFill>
              </a:rPr>
              <a:t>ROTARYS HISTORIE</a:t>
            </a:r>
            <a:endParaRPr lang="nb-NO" dirty="0">
              <a:solidFill>
                <a:srgbClr val="FFFFFF"/>
              </a:solidFill>
              <a:ea typeface="+mj-ea"/>
            </a:endParaRPr>
          </a:p>
        </p:txBody>
      </p:sp>
      <p:sp>
        <p:nvSpPr>
          <p:cNvPr id="88067" name="Rectangle 3"/>
          <p:cNvSpPr>
            <a:spLocks noGrp="1" noRot="1" noChangeArrowheads="1"/>
          </p:cNvSpPr>
          <p:nvPr>
            <p:ph idx="1"/>
          </p:nvPr>
        </p:nvSpPr>
        <p:spPr>
          <a:xfrm>
            <a:off x="251520" y="1196851"/>
            <a:ext cx="8352928" cy="4608413"/>
          </a:xfrm>
        </p:spPr>
        <p:txBody>
          <a:bodyPr/>
          <a:lstStyle/>
          <a:p>
            <a:pPr eaLnBrk="1" hangingPunct="1">
              <a:lnSpc>
                <a:spcPct val="90000"/>
              </a:lnSpc>
              <a:buClr>
                <a:schemeClr val="tx1"/>
              </a:buClr>
              <a:buFont typeface="Wingdings" panose="05000000000000000000" pitchFamily="2" charset="2"/>
              <a:buChar char="§"/>
              <a:defRPr/>
            </a:pPr>
            <a:r>
              <a:rPr lang="nb-NO" sz="1800" dirty="0">
                <a:solidFill>
                  <a:schemeClr val="tx1"/>
                </a:solidFill>
                <a:latin typeface="Arial"/>
                <a:ea typeface="+mn-ea"/>
                <a:cs typeface="Arial"/>
              </a:rPr>
              <a:t>Grunnlagt 23. februar 1905 i Chicago av </a:t>
            </a:r>
            <a:br>
              <a:rPr lang="nb-NO" sz="1800" dirty="0">
                <a:solidFill>
                  <a:schemeClr val="tx1"/>
                </a:solidFill>
                <a:latin typeface="Arial"/>
                <a:ea typeface="+mn-ea"/>
                <a:cs typeface="Arial"/>
              </a:rPr>
            </a:br>
            <a:r>
              <a:rPr lang="nb-NO" sz="1800" dirty="0">
                <a:solidFill>
                  <a:schemeClr val="tx1"/>
                </a:solidFill>
                <a:latin typeface="Arial"/>
                <a:ea typeface="+mn-ea"/>
                <a:cs typeface="Arial"/>
              </a:rPr>
              <a:t>advokat Paul Harris. </a:t>
            </a:r>
          </a:p>
          <a:p>
            <a:pPr eaLnBrk="1" hangingPunct="1">
              <a:lnSpc>
                <a:spcPct val="90000"/>
              </a:lnSpc>
              <a:buClr>
                <a:schemeClr val="tx1"/>
              </a:buClr>
              <a:buFont typeface="Wingdings" panose="05000000000000000000" pitchFamily="2" charset="2"/>
              <a:buChar char="§"/>
              <a:defRPr/>
            </a:pPr>
            <a:r>
              <a:rPr lang="nb-NO" sz="1800" dirty="0">
                <a:solidFill>
                  <a:schemeClr val="tx1"/>
                </a:solidFill>
                <a:latin typeface="Arial"/>
                <a:ea typeface="+mn-ea"/>
                <a:cs typeface="Arial"/>
              </a:rPr>
              <a:t>Han var ny i byen og </a:t>
            </a:r>
            <a:r>
              <a:rPr lang="nb-NO" sz="1800" dirty="0" err="1">
                <a:solidFill>
                  <a:schemeClr val="tx1"/>
                </a:solidFill>
                <a:latin typeface="Arial"/>
                <a:ea typeface="+mn-ea"/>
                <a:cs typeface="Arial"/>
              </a:rPr>
              <a:t>kjende</a:t>
            </a:r>
            <a:r>
              <a:rPr lang="nb-NO" sz="1800" dirty="0">
                <a:solidFill>
                  <a:schemeClr val="tx1"/>
                </a:solidFill>
                <a:latin typeface="Arial"/>
                <a:ea typeface="+mn-ea"/>
                <a:cs typeface="Arial"/>
              </a:rPr>
              <a:t> få</a:t>
            </a:r>
          </a:p>
          <a:p>
            <a:pPr eaLnBrk="1" hangingPunct="1">
              <a:lnSpc>
                <a:spcPct val="90000"/>
              </a:lnSpc>
              <a:buClr>
                <a:schemeClr val="tx1"/>
              </a:buClr>
              <a:buFont typeface="Wingdings" panose="05000000000000000000" pitchFamily="2" charset="2"/>
              <a:buChar char="§"/>
              <a:defRPr/>
            </a:pPr>
            <a:r>
              <a:rPr lang="nb-NO" sz="1800" dirty="0">
                <a:solidFill>
                  <a:schemeClr val="tx1"/>
                </a:solidFill>
                <a:latin typeface="Arial"/>
                <a:ea typeface="+mn-ea"/>
                <a:cs typeface="Arial"/>
              </a:rPr>
              <a:t>Idé: Menn fra ulike yrker skulle </a:t>
            </a:r>
            <a:r>
              <a:rPr lang="nb-NO" sz="1800" dirty="0" err="1">
                <a:solidFill>
                  <a:schemeClr val="tx1"/>
                </a:solidFill>
                <a:latin typeface="Arial"/>
                <a:ea typeface="+mn-ea"/>
                <a:cs typeface="Arial"/>
              </a:rPr>
              <a:t>møtast</a:t>
            </a:r>
            <a:r>
              <a:rPr lang="nb-NO" sz="1800" dirty="0">
                <a:solidFill>
                  <a:schemeClr val="tx1"/>
                </a:solidFill>
                <a:latin typeface="Arial"/>
                <a:ea typeface="+mn-ea"/>
                <a:cs typeface="Arial"/>
              </a:rPr>
              <a:t> og i fellesskap </a:t>
            </a:r>
            <a:br>
              <a:rPr lang="nb-NO" sz="1800" dirty="0">
                <a:solidFill>
                  <a:schemeClr val="tx1"/>
                </a:solidFill>
                <a:latin typeface="Arial"/>
                <a:ea typeface="+mn-ea"/>
                <a:cs typeface="Arial"/>
              </a:rPr>
            </a:br>
            <a:r>
              <a:rPr lang="nb-NO" sz="1800" dirty="0">
                <a:solidFill>
                  <a:schemeClr val="tx1"/>
                </a:solidFill>
                <a:latin typeface="Arial"/>
                <a:ea typeface="+mn-ea"/>
                <a:cs typeface="Arial"/>
              </a:rPr>
              <a:t>betre forretningsånden, gjensidig støtte </a:t>
            </a:r>
            <a:r>
              <a:rPr lang="nb-NO" sz="1800" dirty="0" err="1">
                <a:solidFill>
                  <a:schemeClr val="tx1"/>
                </a:solidFill>
                <a:latin typeface="Arial"/>
                <a:ea typeface="+mn-ea"/>
                <a:cs typeface="Arial"/>
              </a:rPr>
              <a:t>kvarandre</a:t>
            </a:r>
            <a:r>
              <a:rPr lang="nb-NO" sz="1800" dirty="0">
                <a:solidFill>
                  <a:schemeClr val="tx1"/>
                </a:solidFill>
                <a:latin typeface="Arial"/>
                <a:ea typeface="+mn-ea"/>
                <a:cs typeface="Arial"/>
              </a:rPr>
              <a:t> m.a. </a:t>
            </a:r>
            <a:br>
              <a:rPr lang="nb-NO" sz="1800" dirty="0">
                <a:solidFill>
                  <a:schemeClr val="tx1"/>
                </a:solidFill>
                <a:latin typeface="Arial"/>
                <a:ea typeface="+mn-ea"/>
                <a:cs typeface="Arial"/>
              </a:rPr>
            </a:br>
            <a:r>
              <a:rPr lang="nb-NO" sz="1800" dirty="0">
                <a:solidFill>
                  <a:schemeClr val="tx1"/>
                </a:solidFill>
                <a:latin typeface="Arial"/>
                <a:ea typeface="+mn-ea"/>
                <a:cs typeface="Arial"/>
              </a:rPr>
              <a:t>gjennom rådgjeving og utveksling av erfaringer, </a:t>
            </a:r>
            <a:br>
              <a:rPr lang="nb-NO" sz="1800" dirty="0">
                <a:solidFill>
                  <a:schemeClr val="tx1"/>
                </a:solidFill>
                <a:latin typeface="Arial"/>
                <a:ea typeface="+mn-ea"/>
                <a:cs typeface="Arial"/>
              </a:rPr>
            </a:br>
            <a:r>
              <a:rPr lang="nb-NO" sz="1800" dirty="0">
                <a:solidFill>
                  <a:schemeClr val="tx1"/>
                </a:solidFill>
                <a:latin typeface="Arial"/>
                <a:ea typeface="+mn-ea"/>
                <a:cs typeface="Arial"/>
              </a:rPr>
              <a:t>og </a:t>
            </a:r>
            <a:r>
              <a:rPr lang="nb-NO" sz="1800" dirty="0" err="1">
                <a:solidFill>
                  <a:schemeClr val="tx1"/>
                </a:solidFill>
                <a:latin typeface="Arial"/>
                <a:ea typeface="+mn-ea"/>
                <a:cs typeface="Arial"/>
              </a:rPr>
              <a:t>gje</a:t>
            </a:r>
            <a:r>
              <a:rPr lang="nb-NO" sz="1800" dirty="0">
                <a:solidFill>
                  <a:schemeClr val="tx1"/>
                </a:solidFill>
                <a:latin typeface="Arial"/>
                <a:ea typeface="+mn-ea"/>
                <a:cs typeface="Arial"/>
              </a:rPr>
              <a:t> tilbake til samfunnet. </a:t>
            </a:r>
          </a:p>
          <a:p>
            <a:pPr eaLnBrk="1" hangingPunct="1">
              <a:buClr>
                <a:schemeClr val="tx1"/>
              </a:buClr>
              <a:buFont typeface="Wingdings" panose="05000000000000000000" pitchFamily="2" charset="2"/>
              <a:buChar char="§"/>
              <a:defRPr/>
            </a:pPr>
            <a:r>
              <a:rPr lang="nb-NO" sz="1800" dirty="0">
                <a:solidFill>
                  <a:srgbClr val="958D85"/>
                </a:solidFill>
                <a:latin typeface="Arial"/>
                <a:cs typeface="Arial"/>
              </a:rPr>
              <a:t>Begynte med fire (</a:t>
            </a:r>
            <a:r>
              <a:rPr lang="nb-NO" sz="1800" dirty="0" err="1">
                <a:solidFill>
                  <a:srgbClr val="958D85"/>
                </a:solidFill>
                <a:latin typeface="Arial"/>
                <a:cs typeface="Arial"/>
              </a:rPr>
              <a:t>ein</a:t>
            </a:r>
            <a:r>
              <a:rPr lang="nb-NO" sz="1800" dirty="0">
                <a:solidFill>
                  <a:srgbClr val="958D85"/>
                </a:solidFill>
                <a:latin typeface="Arial"/>
                <a:cs typeface="Arial"/>
              </a:rPr>
              <a:t> nordamerikaner, tysker, svenske og ire)</a:t>
            </a:r>
            <a:br>
              <a:rPr lang="nb-NO" sz="1800" dirty="0">
                <a:solidFill>
                  <a:srgbClr val="958D85"/>
                </a:solidFill>
                <a:latin typeface="Arial"/>
                <a:cs typeface="Arial"/>
              </a:rPr>
            </a:br>
            <a:r>
              <a:rPr lang="nb-NO" sz="1800" dirty="0">
                <a:solidFill>
                  <a:srgbClr val="958D85"/>
                </a:solidFill>
                <a:latin typeface="Arial"/>
                <a:cs typeface="Arial"/>
              </a:rPr>
              <a:t>ulike yrke (skredder, gruveingeniør, kullhandler og advokat)</a:t>
            </a:r>
            <a:br>
              <a:rPr lang="nb-NO" sz="1800" dirty="0">
                <a:solidFill>
                  <a:srgbClr val="958D85"/>
                </a:solidFill>
                <a:latin typeface="Arial"/>
                <a:cs typeface="Arial"/>
              </a:rPr>
            </a:br>
            <a:r>
              <a:rPr lang="nb-NO" sz="1800" dirty="0">
                <a:solidFill>
                  <a:srgbClr val="958D85"/>
                </a:solidFill>
                <a:latin typeface="Arial"/>
                <a:cs typeface="Arial"/>
              </a:rPr>
              <a:t>ulike </a:t>
            </a:r>
            <a:r>
              <a:rPr lang="nb-NO" sz="1800" dirty="0" err="1">
                <a:solidFill>
                  <a:srgbClr val="958D85"/>
                </a:solidFill>
                <a:latin typeface="Arial"/>
                <a:cs typeface="Arial"/>
              </a:rPr>
              <a:t>religionar</a:t>
            </a:r>
            <a:r>
              <a:rPr lang="nb-NO" sz="1800" dirty="0">
                <a:solidFill>
                  <a:srgbClr val="958D85"/>
                </a:solidFill>
                <a:latin typeface="Arial"/>
                <a:cs typeface="Arial"/>
              </a:rPr>
              <a:t> (protestantisk, romersk-katolsk og jødisk)</a:t>
            </a:r>
          </a:p>
          <a:p>
            <a:pPr eaLnBrk="1" hangingPunct="1">
              <a:buClr>
                <a:schemeClr val="tx1"/>
              </a:buClr>
              <a:buFont typeface="Wingdings" panose="05000000000000000000" pitchFamily="2" charset="2"/>
              <a:buChar char="§"/>
              <a:defRPr/>
            </a:pPr>
            <a:r>
              <a:rPr lang="nb-NO" sz="1800" u="sng" dirty="0">
                <a:solidFill>
                  <a:srgbClr val="958D85"/>
                </a:solidFill>
                <a:latin typeface="Arial"/>
                <a:cs typeface="Arial"/>
              </a:rPr>
              <a:t>Felles for alle</a:t>
            </a:r>
            <a:r>
              <a:rPr lang="nb-NO" sz="1800" dirty="0">
                <a:solidFill>
                  <a:srgbClr val="958D85"/>
                </a:solidFill>
                <a:latin typeface="Arial"/>
                <a:cs typeface="Arial"/>
              </a:rPr>
              <a:t>: Innflyttere med behov for et vennskapelig miljø, gjensidig inspirasjon og støtte.</a:t>
            </a:r>
            <a:endParaRPr lang="nb-NO" sz="1800" dirty="0">
              <a:solidFill>
                <a:schemeClr val="tx1"/>
              </a:solidFill>
              <a:latin typeface="Arial"/>
              <a:ea typeface="+mn-ea"/>
              <a:cs typeface="Arial"/>
            </a:endParaRPr>
          </a:p>
          <a:p>
            <a:pPr eaLnBrk="1" hangingPunct="1">
              <a:lnSpc>
                <a:spcPct val="90000"/>
              </a:lnSpc>
              <a:buClr>
                <a:schemeClr val="tx1"/>
              </a:buClr>
              <a:buFont typeface="Wingdings" panose="05000000000000000000" pitchFamily="2" charset="2"/>
              <a:buChar char="§"/>
              <a:defRPr/>
            </a:pPr>
            <a:r>
              <a:rPr lang="nb-NO" sz="1800" dirty="0">
                <a:solidFill>
                  <a:schemeClr val="tx1"/>
                </a:solidFill>
                <a:latin typeface="Arial"/>
                <a:ea typeface="+mn-ea"/>
                <a:cs typeface="Arial"/>
              </a:rPr>
              <a:t>Dei </a:t>
            </a:r>
            <a:r>
              <a:rPr lang="nb-NO" sz="1800" dirty="0" err="1">
                <a:solidFill>
                  <a:schemeClr val="tx1"/>
                </a:solidFill>
                <a:latin typeface="Arial"/>
                <a:ea typeface="+mn-ea"/>
                <a:cs typeface="Arial"/>
              </a:rPr>
              <a:t>møttest</a:t>
            </a:r>
            <a:r>
              <a:rPr lang="nb-NO" sz="1800" dirty="0">
                <a:solidFill>
                  <a:schemeClr val="tx1"/>
                </a:solidFill>
                <a:latin typeface="Arial"/>
                <a:ea typeface="+mn-ea"/>
                <a:cs typeface="Arial"/>
              </a:rPr>
              <a:t> kvar veke på arbeidsplassen til </a:t>
            </a:r>
            <a:r>
              <a:rPr lang="nb-NO" sz="1800" dirty="0" err="1">
                <a:solidFill>
                  <a:schemeClr val="tx1"/>
                </a:solidFill>
                <a:latin typeface="Arial"/>
                <a:ea typeface="+mn-ea"/>
                <a:cs typeface="Arial"/>
              </a:rPr>
              <a:t>kvarandre</a:t>
            </a:r>
            <a:r>
              <a:rPr lang="nb-NO" sz="1800" dirty="0">
                <a:solidFill>
                  <a:schemeClr val="tx1"/>
                </a:solidFill>
                <a:latin typeface="Arial"/>
                <a:ea typeface="+mn-ea"/>
                <a:cs typeface="Arial"/>
              </a:rPr>
              <a:t>: </a:t>
            </a:r>
            <a:r>
              <a:rPr lang="nb-NO" sz="1800" dirty="0" err="1">
                <a:solidFill>
                  <a:schemeClr val="tx1"/>
                </a:solidFill>
                <a:latin typeface="Arial"/>
                <a:ea typeface="+mn-ea"/>
                <a:cs typeface="Arial"/>
              </a:rPr>
              <a:t>møtestad</a:t>
            </a:r>
            <a:r>
              <a:rPr lang="nb-NO" sz="1800" dirty="0">
                <a:solidFill>
                  <a:schemeClr val="tx1"/>
                </a:solidFill>
                <a:latin typeface="Arial"/>
                <a:ea typeface="+mn-ea"/>
                <a:cs typeface="Arial"/>
              </a:rPr>
              <a:t> «roterte». </a:t>
            </a:r>
            <a:r>
              <a:rPr lang="nb-NO" sz="1800" dirty="0" err="1">
                <a:solidFill>
                  <a:schemeClr val="tx1"/>
                </a:solidFill>
                <a:latin typeface="Arial"/>
                <a:ea typeface="+mn-ea"/>
                <a:cs typeface="Arial"/>
              </a:rPr>
              <a:t>Difor</a:t>
            </a:r>
            <a:r>
              <a:rPr lang="nb-NO" sz="1800" dirty="0">
                <a:solidFill>
                  <a:schemeClr val="tx1"/>
                </a:solidFill>
                <a:latin typeface="Arial"/>
                <a:ea typeface="+mn-ea"/>
                <a:cs typeface="Arial"/>
              </a:rPr>
              <a:t> «</a:t>
            </a:r>
            <a:r>
              <a:rPr lang="nb-NO" sz="1800" dirty="0" err="1">
                <a:solidFill>
                  <a:schemeClr val="tx1"/>
                </a:solidFill>
                <a:latin typeface="Arial"/>
                <a:ea typeface="+mn-ea"/>
                <a:cs typeface="Arial"/>
              </a:rPr>
              <a:t>Rotary</a:t>
            </a:r>
            <a:r>
              <a:rPr lang="nb-NO" sz="1800" dirty="0">
                <a:solidFill>
                  <a:schemeClr val="tx1"/>
                </a:solidFill>
                <a:latin typeface="Arial"/>
                <a:ea typeface="+mn-ea"/>
                <a:cs typeface="Arial"/>
              </a:rPr>
              <a:t>».</a:t>
            </a:r>
          </a:p>
          <a:p>
            <a:pPr eaLnBrk="1" hangingPunct="1">
              <a:lnSpc>
                <a:spcPct val="90000"/>
              </a:lnSpc>
              <a:buClr>
                <a:schemeClr val="tx1"/>
              </a:buClr>
              <a:buFont typeface="Wingdings" panose="05000000000000000000" pitchFamily="2" charset="2"/>
              <a:buChar char="§"/>
              <a:defRPr/>
            </a:pPr>
            <a:r>
              <a:rPr lang="nb-NO" sz="1800" dirty="0">
                <a:solidFill>
                  <a:schemeClr val="tx1"/>
                </a:solidFill>
                <a:latin typeface="Arial"/>
                <a:ea typeface="+mn-ea"/>
                <a:cs typeface="Arial"/>
              </a:rPr>
              <a:t>Motto: ”service </a:t>
            </a:r>
            <a:r>
              <a:rPr lang="nb-NO" sz="1800" dirty="0" err="1">
                <a:solidFill>
                  <a:schemeClr val="tx1"/>
                </a:solidFill>
                <a:latin typeface="Arial"/>
                <a:ea typeface="+mn-ea"/>
                <a:cs typeface="Arial"/>
              </a:rPr>
              <a:t>above</a:t>
            </a:r>
            <a:r>
              <a:rPr lang="nb-NO" sz="1800" dirty="0">
                <a:solidFill>
                  <a:schemeClr val="tx1"/>
                </a:solidFill>
                <a:latin typeface="Arial"/>
                <a:ea typeface="+mn-ea"/>
                <a:cs typeface="Arial"/>
              </a:rPr>
              <a:t> </a:t>
            </a:r>
            <a:r>
              <a:rPr lang="nb-NO" sz="1800" dirty="0" err="1">
                <a:solidFill>
                  <a:schemeClr val="tx1"/>
                </a:solidFill>
                <a:latin typeface="Arial"/>
                <a:ea typeface="+mn-ea"/>
                <a:cs typeface="Arial"/>
              </a:rPr>
              <a:t>self</a:t>
            </a:r>
            <a:r>
              <a:rPr lang="nb-NO" sz="1800" dirty="0">
                <a:solidFill>
                  <a:schemeClr val="tx1"/>
                </a:solidFill>
                <a:latin typeface="Arial"/>
                <a:ea typeface="+mn-ea"/>
                <a:cs typeface="Arial"/>
              </a:rPr>
              <a:t>” (1911)</a:t>
            </a:r>
          </a:p>
          <a:p>
            <a:pPr eaLnBrk="1" hangingPunct="1">
              <a:lnSpc>
                <a:spcPct val="90000"/>
              </a:lnSpc>
              <a:buClr>
                <a:schemeClr val="tx1"/>
              </a:buClr>
              <a:buFont typeface="Wingdings" panose="05000000000000000000" pitchFamily="2" charset="2"/>
              <a:buChar char="§"/>
              <a:defRPr/>
            </a:pPr>
            <a:r>
              <a:rPr lang="nb-NO" sz="1800" dirty="0">
                <a:solidFill>
                  <a:schemeClr val="tx1"/>
                </a:solidFill>
                <a:latin typeface="Arial"/>
                <a:ea typeface="+mn-ea"/>
                <a:cs typeface="Arial"/>
              </a:rPr>
              <a:t>Ideen </a:t>
            </a:r>
            <a:r>
              <a:rPr lang="nb-NO" sz="1800" dirty="0" err="1">
                <a:solidFill>
                  <a:schemeClr val="tx1"/>
                </a:solidFill>
                <a:latin typeface="Arial"/>
                <a:ea typeface="+mn-ea"/>
                <a:cs typeface="Arial"/>
              </a:rPr>
              <a:t>spreidde</a:t>
            </a:r>
            <a:r>
              <a:rPr lang="nb-NO" sz="1800" dirty="0">
                <a:solidFill>
                  <a:schemeClr val="tx1"/>
                </a:solidFill>
                <a:latin typeface="Arial"/>
                <a:ea typeface="+mn-ea"/>
                <a:cs typeface="Arial"/>
              </a:rPr>
              <a:t> seg og kom til Europa i 1911.</a:t>
            </a:r>
          </a:p>
          <a:p>
            <a:pPr eaLnBrk="1" hangingPunct="1">
              <a:lnSpc>
                <a:spcPct val="90000"/>
              </a:lnSpc>
              <a:buClr>
                <a:schemeClr val="tx1"/>
              </a:buClr>
              <a:buFont typeface="Wingdings" panose="05000000000000000000" pitchFamily="2" charset="2"/>
              <a:buChar char="§"/>
              <a:defRPr/>
            </a:pPr>
            <a:r>
              <a:rPr lang="nb-NO" sz="1800" dirty="0">
                <a:solidFill>
                  <a:schemeClr val="tx1"/>
                </a:solidFill>
                <a:latin typeface="Arial"/>
                <a:ea typeface="+mn-ea"/>
                <a:cs typeface="Arial"/>
              </a:rPr>
              <a:t>Bergenhus RK 1959 </a:t>
            </a:r>
          </a:p>
        </p:txBody>
      </p:sp>
      <p:pic>
        <p:nvPicPr>
          <p:cNvPr id="7" name="Picture 5" descr="pharris1"/>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7249" t="1755" r="8170" b="24547"/>
          <a:stretch/>
        </p:blipFill>
        <p:spPr bwMode="auto">
          <a:xfrm>
            <a:off x="7087030" y="1135286"/>
            <a:ext cx="1971436" cy="236572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5079658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descr="Screen Shot 2017-11-19 at 10.29.27.pn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265" r="131"/>
          <a:stretch/>
        </p:blipFill>
        <p:spPr>
          <a:xfrm>
            <a:off x="4355976" y="1009318"/>
            <a:ext cx="4788024" cy="1261428"/>
          </a:xfrm>
        </p:spPr>
      </p:pic>
      <p:sp>
        <p:nvSpPr>
          <p:cNvPr id="2" name="Tittel 1"/>
          <p:cNvSpPr>
            <a:spLocks noGrp="1"/>
          </p:cNvSpPr>
          <p:nvPr>
            <p:ph type="title"/>
          </p:nvPr>
        </p:nvSpPr>
        <p:spPr/>
        <p:txBody>
          <a:bodyPr/>
          <a:lstStyle/>
          <a:p>
            <a:r>
              <a:rPr lang="en-GB" dirty="0"/>
              <a:t>EMBLEMET</a:t>
            </a:r>
          </a:p>
        </p:txBody>
      </p:sp>
      <p:sp>
        <p:nvSpPr>
          <p:cNvPr id="43010" name="Plassholder for lysbildenummer 5"/>
          <p:cNvSpPr>
            <a:spLocks noGrp="1"/>
          </p:cNvSpPr>
          <p:nvPr>
            <p:ph type="sldNum" sz="quarter" idx="4294967295"/>
          </p:nvPr>
        </p:nvSpPr>
        <p:spPr bwMode="auto">
          <a:xfrm>
            <a:off x="6858000" y="6245225"/>
            <a:ext cx="2286000" cy="47625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49897A-51F8-464A-A07C-377AECE9B673}" type="slidenum">
              <a:rPr lang="nb-NO"/>
              <a:pPr eaLnBrk="1" hangingPunct="1"/>
              <a:t>11</a:t>
            </a:fld>
            <a:endParaRPr lang="nb-NO"/>
          </a:p>
        </p:txBody>
      </p:sp>
      <p:sp>
        <p:nvSpPr>
          <p:cNvPr id="43012" name="Text Box 7"/>
          <p:cNvSpPr txBox="1">
            <a:spLocks noChangeArrowheads="1"/>
          </p:cNvSpPr>
          <p:nvPr/>
        </p:nvSpPr>
        <p:spPr bwMode="auto">
          <a:xfrm>
            <a:off x="3048000" y="2362200"/>
            <a:ext cx="2667000" cy="3968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endParaRPr lang="nb-NO" sz="2000">
              <a:latin typeface="Comic Sans MS" charset="0"/>
            </a:endParaRPr>
          </a:p>
        </p:txBody>
      </p:sp>
      <p:sp>
        <p:nvSpPr>
          <p:cNvPr id="43013" name="Text Box 9"/>
          <p:cNvSpPr txBox="1">
            <a:spLocks noChangeArrowheads="1"/>
          </p:cNvSpPr>
          <p:nvPr/>
        </p:nvSpPr>
        <p:spPr bwMode="auto">
          <a:xfrm>
            <a:off x="1089025" y="4411663"/>
            <a:ext cx="5768975" cy="3968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nb-NO" sz="2000">
              <a:latin typeface="Comic Sans MS" charset="0"/>
            </a:endParaRPr>
          </a:p>
        </p:txBody>
      </p:sp>
      <p:sp>
        <p:nvSpPr>
          <p:cNvPr id="43014" name="Text Box 10"/>
          <p:cNvSpPr txBox="1">
            <a:spLocks noChangeArrowheads="1"/>
          </p:cNvSpPr>
          <p:nvPr/>
        </p:nvSpPr>
        <p:spPr bwMode="auto">
          <a:xfrm>
            <a:off x="197453" y="2850529"/>
            <a:ext cx="5112568" cy="3170099"/>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spcBef>
                <a:spcPct val="50000"/>
              </a:spcBef>
              <a:buFont typeface="Arial" panose="020B0604020202020204" pitchFamily="34" charset="0"/>
              <a:buChar char="•"/>
            </a:pPr>
            <a:r>
              <a:rPr lang="nb-NO" sz="2000" dirty="0" err="1"/>
              <a:t>Rotary</a:t>
            </a:r>
            <a:r>
              <a:rPr lang="nb-NO" sz="2000" dirty="0"/>
              <a:t> fikk første emblem i 1905.</a:t>
            </a:r>
          </a:p>
          <a:p>
            <a:pPr marL="342900" indent="-342900" eaLnBrk="1" hangingPunct="1">
              <a:spcBef>
                <a:spcPct val="50000"/>
              </a:spcBef>
              <a:buFont typeface="Arial" panose="020B0604020202020204" pitchFamily="34" charset="0"/>
              <a:buChar char="•"/>
            </a:pPr>
            <a:r>
              <a:rPr lang="nb-NO" sz="2000" dirty="0"/>
              <a:t>Emblemet med 24 tenner, 6 eker og kilespor stammer fra 1923. </a:t>
            </a:r>
          </a:p>
          <a:p>
            <a:pPr marL="342900" indent="-342900" eaLnBrk="1" hangingPunct="1">
              <a:spcBef>
                <a:spcPct val="50000"/>
              </a:spcBef>
              <a:buFont typeface="Arial" panose="020B0604020202020204" pitchFamily="34" charset="0"/>
              <a:buChar char="•"/>
            </a:pPr>
            <a:r>
              <a:rPr lang="nb-NO" sz="2000" dirty="0"/>
              <a:t>I 2013 kom nåværende logo. </a:t>
            </a:r>
          </a:p>
          <a:p>
            <a:pPr marL="342900" indent="-342900" eaLnBrk="1" hangingPunct="1">
              <a:spcBef>
                <a:spcPct val="50000"/>
              </a:spcBef>
              <a:buFont typeface="Arial" panose="020B0604020202020204" pitchFamily="34" charset="0"/>
              <a:buChar char="•"/>
            </a:pPr>
            <a:r>
              <a:rPr lang="nb-NO" sz="2000" dirty="0"/>
              <a:t>Emblemet symboliserer ”Arbeid, ikke hvile”. (</a:t>
            </a:r>
            <a:r>
              <a:rPr lang="nb-NO" sz="2000" dirty="0" err="1"/>
              <a:t>Civilisation</a:t>
            </a:r>
            <a:r>
              <a:rPr lang="nb-NO" sz="2000" dirty="0"/>
              <a:t> and </a:t>
            </a:r>
            <a:r>
              <a:rPr lang="nb-NO" sz="2000" dirty="0" err="1"/>
              <a:t>movement</a:t>
            </a:r>
            <a:r>
              <a:rPr lang="nb-NO" sz="2000" dirty="0"/>
              <a:t>)</a:t>
            </a:r>
          </a:p>
          <a:p>
            <a:pPr marL="342900" indent="-342900" eaLnBrk="1" hangingPunct="1">
              <a:spcBef>
                <a:spcPct val="50000"/>
              </a:spcBef>
              <a:buFont typeface="Arial" panose="020B0604020202020204" pitchFamily="34" charset="0"/>
              <a:buChar char="•"/>
            </a:pPr>
            <a:r>
              <a:rPr lang="nb-NO" sz="2000" b="1" dirty="0" err="1"/>
              <a:t>Rotaryhjulet</a:t>
            </a:r>
            <a:r>
              <a:rPr lang="nb-NO" sz="2000" b="1" dirty="0"/>
              <a:t> som jakkemerke identifiserer rotarianere i hele verden</a:t>
            </a:r>
          </a:p>
        </p:txBody>
      </p:sp>
      <p:pic>
        <p:nvPicPr>
          <p:cNvPr id="43015" name="Picture 12" descr="riemblem_c_sm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57624" y="1052736"/>
            <a:ext cx="1308281" cy="130828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8" name="Bilde 7" descr="wheelsfull.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18887" y="2205038"/>
            <a:ext cx="3225112" cy="4652962"/>
          </a:xfrm>
          <a:prstGeom prst="rect">
            <a:avLst/>
          </a:prstGeom>
        </p:spPr>
      </p:pic>
      <p:pic>
        <p:nvPicPr>
          <p:cNvPr id="11" name="Bilde 8" descr="RotaryMBS_RGB_900.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2000" y="1117077"/>
            <a:ext cx="2471737" cy="9286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n-NO"/>
          </a:p>
        </p:txBody>
      </p:sp>
      <p:sp>
        <p:nvSpPr>
          <p:cNvPr id="3" name="Plassholder for innhold 2"/>
          <p:cNvSpPr>
            <a:spLocks noGrp="1"/>
          </p:cNvSpPr>
          <p:nvPr>
            <p:ph idx="1"/>
          </p:nvPr>
        </p:nvSpPr>
        <p:spPr/>
        <p:txBody>
          <a:bodyPr/>
          <a:lstStyle/>
          <a:p>
            <a:r>
              <a:rPr lang="nb-NO" sz="2800" dirty="0">
                <a:latin typeface="Arial" panose="020B0604020202020204" pitchFamily="34" charset="0"/>
                <a:cs typeface="Arial" panose="020B0604020202020204" pitchFamily="34" charset="0"/>
              </a:rPr>
              <a:t>Alle verv (internasjonal, nasjonalt og lokalt) går på omgang kvart år (Rotasjonsprinsippet)</a:t>
            </a:r>
          </a:p>
          <a:p>
            <a:r>
              <a:rPr lang="nb-NO" sz="2800" dirty="0" err="1">
                <a:latin typeface="Arial" panose="020B0604020202020204" pitchFamily="34" charset="0"/>
                <a:cs typeface="Arial" panose="020B0604020202020204" pitchFamily="34" charset="0"/>
              </a:rPr>
              <a:t>Rotaryåret</a:t>
            </a:r>
            <a:r>
              <a:rPr lang="nb-NO" sz="2800" dirty="0">
                <a:latin typeface="Arial" panose="020B0604020202020204" pitchFamily="34" charset="0"/>
                <a:cs typeface="Arial" panose="020B0604020202020204" pitchFamily="34" charset="0"/>
              </a:rPr>
              <a:t> går </a:t>
            </a:r>
            <a:r>
              <a:rPr lang="nb-NO" sz="2800" dirty="0" err="1">
                <a:latin typeface="Arial" panose="020B0604020202020204" pitchFamily="34" charset="0"/>
                <a:cs typeface="Arial" panose="020B0604020202020204" pitchFamily="34" charset="0"/>
              </a:rPr>
              <a:t>frå</a:t>
            </a:r>
            <a:r>
              <a:rPr lang="nb-NO" sz="2800" dirty="0">
                <a:latin typeface="Arial" panose="020B0604020202020204" pitchFamily="34" charset="0"/>
                <a:cs typeface="Arial" panose="020B0604020202020204" pitchFamily="34" charset="0"/>
              </a:rPr>
              <a:t> 1/7 – 30/6.</a:t>
            </a:r>
          </a:p>
          <a:p>
            <a:r>
              <a:rPr lang="nb-NO" sz="2800" dirty="0">
                <a:latin typeface="Arial" panose="020B0604020202020204" pitchFamily="34" charset="0"/>
                <a:cs typeface="Arial" panose="020B0604020202020204" pitchFamily="34" charset="0"/>
              </a:rPr>
              <a:t>Klassifikasjonsprinsippet?</a:t>
            </a:r>
          </a:p>
          <a:p>
            <a:pPr lvl="1"/>
            <a:r>
              <a:rPr lang="nb-NO" sz="2400" dirty="0">
                <a:latin typeface="Arial" panose="020B0604020202020204" pitchFamily="34" charset="0"/>
                <a:cs typeface="Arial" panose="020B0604020202020204" pitchFamily="34" charset="0"/>
              </a:rPr>
              <a:t>Skal sikre et bredt nettverk av yrker. Unngå en ensidig sammensetning av klubbene.</a:t>
            </a:r>
          </a:p>
          <a:p>
            <a:endParaRPr lang="nn-NO" dirty="0"/>
          </a:p>
        </p:txBody>
      </p:sp>
    </p:spTree>
    <p:extLst>
      <p:ext uri="{BB962C8B-B14F-4D97-AF65-F5344CB8AC3E}">
        <p14:creationId xmlns:p14="http://schemas.microsoft.com/office/powerpoint/2010/main" val="2854915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MILEPÆLER I ROTARY</a:t>
            </a:r>
          </a:p>
        </p:txBody>
      </p:sp>
      <p:sp>
        <p:nvSpPr>
          <p:cNvPr id="151558" name="Rectangle 6"/>
          <p:cNvSpPr>
            <a:spLocks noChangeArrowheads="1"/>
          </p:cNvSpPr>
          <p:nvPr/>
        </p:nvSpPr>
        <p:spPr bwMode="auto">
          <a:xfrm>
            <a:off x="3420170" y="1196752"/>
            <a:ext cx="5316934" cy="39624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lIns="92075" tIns="46038" rIns="92075" bIns="46038"/>
          <a:lstStyle/>
          <a:p>
            <a:pPr marL="342900" indent="-342900">
              <a:lnSpc>
                <a:spcPct val="90000"/>
              </a:lnSpc>
              <a:spcBef>
                <a:spcPct val="20000"/>
              </a:spcBef>
              <a:buClr>
                <a:schemeClr val="tx1"/>
              </a:buClr>
              <a:buFont typeface="Wingdings" pitchFamily="2" charset="2"/>
              <a:buChar char="ü"/>
              <a:defRPr/>
            </a:pPr>
            <a:r>
              <a:rPr lang="nb-NO" sz="1600" dirty="0">
                <a:ea typeface="+mn-ea"/>
                <a:cs typeface="+mn-cs"/>
              </a:rPr>
              <a:t>1905	Første Rotaryklubb stiftet i Chicago</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1910 	Første Rotary Convention</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1910	Første klubb utenfor USA i Canada</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1917	Rotary Foundation etableres</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1922  </a:t>
            </a:r>
            <a:r>
              <a:rPr lang="nb-NO" sz="1600" dirty="0" err="1">
                <a:ea typeface="+mn-ea"/>
                <a:cs typeface="+mn-cs"/>
              </a:rPr>
              <a:t>Rotary</a:t>
            </a:r>
            <a:r>
              <a:rPr lang="nb-NO" sz="1600" dirty="0">
                <a:ea typeface="+mn-ea"/>
                <a:cs typeface="+mn-cs"/>
              </a:rPr>
              <a:t> kommer til Norge (Kristiania RK, så Stavanger og Bergen (1924))</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1927 Første </a:t>
            </a:r>
            <a:r>
              <a:rPr lang="nb-NO" sz="1600" dirty="0" err="1">
                <a:ea typeface="+mn-ea"/>
                <a:cs typeface="+mn-cs"/>
              </a:rPr>
              <a:t>Rotary</a:t>
            </a:r>
            <a:r>
              <a:rPr lang="nb-NO" sz="1600" dirty="0">
                <a:ea typeface="+mn-ea"/>
                <a:cs typeface="+mn-cs"/>
              </a:rPr>
              <a:t>-distrikt</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1932	”4-spørsmåls-prøven” formulert</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1945	49 Rotarianere er med å utvikle FNs charter</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1947 	Paul Harris dør</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1959  Bergenhus </a:t>
            </a:r>
            <a:r>
              <a:rPr lang="nb-NO" sz="1600" dirty="0" err="1">
                <a:ea typeface="+mn-ea"/>
                <a:cs typeface="+mn-cs"/>
              </a:rPr>
              <a:t>Rotary</a:t>
            </a:r>
            <a:r>
              <a:rPr lang="nb-NO" sz="1600" dirty="0">
                <a:ea typeface="+mn-ea"/>
                <a:cs typeface="+mn-cs"/>
              </a:rPr>
              <a:t>-klubb stiftet</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1965	Matching Grant &amp; GSE</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1985	”Polio Pluss” startes</a:t>
            </a:r>
            <a:br>
              <a:rPr lang="nb-NO" sz="1600" dirty="0">
                <a:ea typeface="+mn-ea"/>
                <a:cs typeface="+mn-cs"/>
              </a:rPr>
            </a:br>
            <a:r>
              <a:rPr lang="nb-NO" sz="1600" dirty="0">
                <a:ea typeface="+mn-ea"/>
                <a:cs typeface="+mn-cs"/>
              </a:rPr>
              <a:t>	RYLA arrangeres i Norge for første gang</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1989	Rotary åpnes for kvinner</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1990 	Første klubb i tidligere Sovjet Unionen</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2001	Klubb 30.000 etablert </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2005	</a:t>
            </a:r>
            <a:r>
              <a:rPr lang="nb-NO" sz="1600" dirty="0" err="1">
                <a:ea typeface="+mn-ea"/>
                <a:cs typeface="+mn-cs"/>
              </a:rPr>
              <a:t>Rotarys</a:t>
            </a:r>
            <a:r>
              <a:rPr lang="nb-NO" sz="1600" dirty="0">
                <a:ea typeface="+mn-ea"/>
                <a:cs typeface="+mn-cs"/>
              </a:rPr>
              <a:t> 100 års jubileum</a:t>
            </a:r>
          </a:p>
          <a:p>
            <a:pPr marL="342900" indent="-342900">
              <a:lnSpc>
                <a:spcPct val="90000"/>
              </a:lnSpc>
              <a:spcBef>
                <a:spcPct val="20000"/>
              </a:spcBef>
              <a:buClr>
                <a:schemeClr val="tx1"/>
              </a:buClr>
              <a:buFont typeface="Wingdings" pitchFamily="2" charset="2"/>
              <a:buChar char="ü"/>
              <a:defRPr/>
            </a:pPr>
            <a:r>
              <a:rPr lang="nb-NO" sz="1600" dirty="0">
                <a:ea typeface="+mn-ea"/>
                <a:cs typeface="+mn-cs"/>
              </a:rPr>
              <a:t>2017	</a:t>
            </a:r>
            <a:r>
              <a:rPr lang="nb-NO" sz="1600" dirty="0" err="1">
                <a:ea typeface="+mn-ea"/>
                <a:cs typeface="+mn-cs"/>
              </a:rPr>
              <a:t>Rotaryfondets</a:t>
            </a:r>
            <a:r>
              <a:rPr lang="nb-NO" sz="1600" dirty="0">
                <a:ea typeface="+mn-ea"/>
                <a:cs typeface="+mn-cs"/>
              </a:rPr>
              <a:t> hundreårsjubileum</a:t>
            </a:r>
          </a:p>
        </p:txBody>
      </p:sp>
      <p:sp>
        <p:nvSpPr>
          <p:cNvPr id="151571" name="Text Box 19"/>
          <p:cNvSpPr txBox="1">
            <a:spLocks noChangeArrowheads="1"/>
          </p:cNvSpPr>
          <p:nvPr/>
        </p:nvSpPr>
        <p:spPr bwMode="auto">
          <a:xfrm>
            <a:off x="107504" y="3356992"/>
            <a:ext cx="3168650" cy="1098550"/>
          </a:xfrm>
          <a:prstGeom prst="rect">
            <a:avLst/>
          </a:prstGeom>
          <a:noFill/>
          <a:ln w="28575">
            <a:solidFill>
              <a:schemeClr val="tx1"/>
            </a:solidFill>
            <a:miter lim="800000"/>
            <a:headEnd/>
            <a:tailEnd/>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br>
              <a:rPr lang="nb-NO" sz="1600"/>
            </a:br>
            <a:r>
              <a:rPr lang="nb-NO" sz="1600"/>
              <a:t>     Bergenhus Rotary Klubb</a:t>
            </a:r>
            <a:br>
              <a:rPr lang="nb-NO" sz="1600"/>
            </a:br>
            <a:r>
              <a:rPr lang="nb-NO" sz="1600"/>
              <a:t>stiftet 19.10.1959</a:t>
            </a:r>
            <a:br>
              <a:rPr lang="nb-NO" sz="1600"/>
            </a:br>
            <a:endParaRPr lang="nb-NO" sz="1600"/>
          </a:p>
        </p:txBody>
      </p:sp>
      <p:sp>
        <p:nvSpPr>
          <p:cNvPr id="151572" name="Text Box 20"/>
          <p:cNvSpPr txBox="1">
            <a:spLocks noChangeArrowheads="1"/>
          </p:cNvSpPr>
          <p:nvPr/>
        </p:nvSpPr>
        <p:spPr bwMode="auto">
          <a:xfrm>
            <a:off x="108199" y="5805264"/>
            <a:ext cx="3168650" cy="365125"/>
          </a:xfrm>
          <a:prstGeom prst="rect">
            <a:avLst/>
          </a:prstGeom>
          <a:noFill/>
          <a:ln w="28575">
            <a:solidFill>
              <a:schemeClr val="tx1"/>
            </a:solidFill>
            <a:miter lim="800000"/>
            <a:headEnd/>
            <a:tailEnd/>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nb-NO" sz="1600"/>
              <a:t>      DU blir rotarianer i .......</a:t>
            </a:r>
          </a:p>
        </p:txBody>
      </p:sp>
      <p:sp>
        <p:nvSpPr>
          <p:cNvPr id="151574" name="Line 22"/>
          <p:cNvSpPr>
            <a:spLocks noChangeShapeType="1"/>
          </p:cNvSpPr>
          <p:nvPr/>
        </p:nvSpPr>
        <p:spPr bwMode="auto">
          <a:xfrm>
            <a:off x="3131840" y="6093296"/>
            <a:ext cx="611188" cy="146050"/>
          </a:xfrm>
          <a:prstGeom prst="line">
            <a:avLst/>
          </a:prstGeom>
          <a:noFill/>
          <a:ln w="28575">
            <a:solidFill>
              <a:schemeClr val="tx1"/>
            </a:solidFill>
            <a:round/>
            <a:headEnd/>
            <a:tailEnd type="triangle" w="med" len="med"/>
          </a:ln>
          <a:effectLst/>
          <a:extLst>
            <a:ext uri="{909E8E84-426E-40dd-AFC4-6F175D3DCCD1}">
              <a14:hiddenFill xmlns:mc="http://schemas.openxmlformats.org/markup-compatibility/2006" xmlns:mv="urn:schemas-microsoft-com:mac:vml" xmlns:a14="http://schemas.microsoft.com/office/drawing/2010/main" xmlns="">
                <a:no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51580" name="Line 28"/>
          <p:cNvSpPr>
            <a:spLocks noChangeShapeType="1"/>
          </p:cNvSpPr>
          <p:nvPr/>
        </p:nvSpPr>
        <p:spPr bwMode="auto">
          <a:xfrm flipV="1">
            <a:off x="3203848" y="4221088"/>
            <a:ext cx="504825" cy="144462"/>
          </a:xfrm>
          <a:prstGeom prst="line">
            <a:avLst/>
          </a:prstGeom>
          <a:noFill/>
          <a:ln w="28575">
            <a:solidFill>
              <a:schemeClr val="tx1"/>
            </a:solidFill>
            <a:prstDash val="sysDot"/>
            <a:round/>
            <a:headEnd/>
            <a:tailEnd type="triangle" w="med" len="med"/>
          </a:ln>
          <a:effectLst/>
          <a:extLst>
            <a:ext uri="{909E8E84-426E-40dd-AFC4-6F175D3DCCD1}">
              <a14:hiddenFill xmlns:mc="http://schemas.openxmlformats.org/markup-compatibility/2006" xmlns:mv="urn:schemas-microsoft-com:mac:vml" xmlns:a14="http://schemas.microsoft.com/office/drawing/2010/main" xmlns="">
                <a:no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a:lstStyle/>
          <a:p>
            <a:endParaRPr lang="en-GB"/>
          </a:p>
        </p:txBody>
      </p:sp>
      <p:pic>
        <p:nvPicPr>
          <p:cNvPr id="44044" name="Bild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520" y="3573016"/>
            <a:ext cx="431800" cy="5762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7" name="Text Box 9"/>
          <p:cNvSpPr txBox="1">
            <a:spLocks noChangeArrowheads="1"/>
          </p:cNvSpPr>
          <p:nvPr/>
        </p:nvSpPr>
        <p:spPr bwMode="auto">
          <a:xfrm>
            <a:off x="827584" y="1340768"/>
            <a:ext cx="7776864" cy="311880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defRPr/>
            </a:pPr>
            <a:r>
              <a:rPr lang="nb-NO" sz="2000" dirty="0">
                <a:ea typeface="+mn-ea"/>
                <a:cs typeface="+mn-cs"/>
              </a:rPr>
              <a:t>Medlem i </a:t>
            </a:r>
            <a:r>
              <a:rPr lang="nb-NO" sz="2000" dirty="0" err="1">
                <a:ea typeface="+mn-ea"/>
                <a:cs typeface="+mn-cs"/>
              </a:rPr>
              <a:t>Rotary</a:t>
            </a:r>
            <a:r>
              <a:rPr lang="nb-NO" sz="2000" dirty="0">
                <a:ea typeface="+mn-ea"/>
                <a:cs typeface="+mn-cs"/>
              </a:rPr>
              <a:t> og/eller ”rotarianer”?</a:t>
            </a:r>
          </a:p>
          <a:p>
            <a:pPr>
              <a:spcBef>
                <a:spcPct val="50000"/>
              </a:spcBef>
              <a:defRPr/>
            </a:pPr>
            <a:r>
              <a:rPr lang="nb-NO" sz="2000" dirty="0">
                <a:ea typeface="+mn-ea"/>
                <a:cs typeface="+mn-cs"/>
              </a:rPr>
              <a:t>Menn og kvinner som gjennom frivillig innsats arbeider for å øke livskvaliteten på hjemstedet og i verden</a:t>
            </a:r>
          </a:p>
          <a:p>
            <a:pPr>
              <a:spcBef>
                <a:spcPct val="50000"/>
              </a:spcBef>
              <a:defRPr/>
            </a:pPr>
            <a:r>
              <a:rPr lang="nb-NO" sz="2000" dirty="0"/>
              <a:t>Medlemmene skal utgjøre et tverrsnitt innenfor privat og offentlig næringsliv</a:t>
            </a:r>
          </a:p>
          <a:p>
            <a:pPr>
              <a:spcBef>
                <a:spcPct val="50000"/>
              </a:spcBef>
              <a:defRPr/>
            </a:pPr>
            <a:r>
              <a:rPr lang="nb-NO" sz="2000" dirty="0"/>
              <a:t>Er medlemmer av en politisk- og religiøs nøytral organisasjon</a:t>
            </a:r>
          </a:p>
          <a:p>
            <a:pPr>
              <a:spcBef>
                <a:spcPct val="50000"/>
              </a:spcBef>
              <a:defRPr/>
            </a:pPr>
            <a:r>
              <a:rPr lang="nb-NO" sz="2000" dirty="0"/>
              <a:t>Er åpne for alle kulturer, etniske grupper og tro</a:t>
            </a:r>
          </a:p>
          <a:p>
            <a:pPr eaLnBrk="1" hangingPunct="1">
              <a:lnSpc>
                <a:spcPct val="80000"/>
              </a:lnSpc>
              <a:buClr>
                <a:schemeClr val="tx1"/>
              </a:buClr>
              <a:buFont typeface="Wingdings" charset="0"/>
              <a:buNone/>
            </a:pPr>
            <a:endParaRPr lang="nb-NO" sz="2000" dirty="0">
              <a:cs typeface="Georgia" charset="0"/>
            </a:endParaRPr>
          </a:p>
        </p:txBody>
      </p:sp>
      <p:sp>
        <p:nvSpPr>
          <p:cNvPr id="2" name="Tittel 1"/>
          <p:cNvSpPr>
            <a:spLocks noGrp="1"/>
          </p:cNvSpPr>
          <p:nvPr>
            <p:ph type="title"/>
          </p:nvPr>
        </p:nvSpPr>
        <p:spPr/>
        <p:txBody>
          <a:bodyPr/>
          <a:lstStyle/>
          <a:p>
            <a:r>
              <a:rPr lang="en-GB" dirty="0"/>
              <a:t>ROTARIANERE - </a:t>
            </a:r>
            <a:r>
              <a:rPr lang="en-GB" dirty="0" err="1"/>
              <a:t>hvem</a:t>
            </a:r>
            <a:r>
              <a:rPr lang="en-GB" dirty="0"/>
              <a:t> </a:t>
            </a:r>
            <a:r>
              <a:rPr lang="en-GB" dirty="0" err="1"/>
              <a:t>er</a:t>
            </a:r>
            <a:r>
              <a:rPr lang="en-GB" dirty="0"/>
              <a:t> de?</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GB" dirty="0"/>
              <a:t>ROTARY I DAG</a:t>
            </a:r>
          </a:p>
        </p:txBody>
      </p:sp>
      <p:sp>
        <p:nvSpPr>
          <p:cNvPr id="5" name="Plassholder for innhold 4"/>
          <p:cNvSpPr>
            <a:spLocks noGrp="1"/>
          </p:cNvSpPr>
          <p:nvPr>
            <p:ph idx="1"/>
          </p:nvPr>
        </p:nvSpPr>
        <p:spPr/>
        <p:txBody>
          <a:bodyPr/>
          <a:lstStyle/>
          <a:p>
            <a:r>
              <a:rPr lang="en-GB" sz="2000" b="1" dirty="0">
                <a:solidFill>
                  <a:srgbClr val="958D85"/>
                </a:solidFill>
                <a:latin typeface="ArialMT"/>
              </a:rPr>
              <a:t>Rotary </a:t>
            </a:r>
            <a:r>
              <a:rPr lang="en-GB" sz="2000" dirty="0" err="1">
                <a:solidFill>
                  <a:srgbClr val="958D85"/>
                </a:solidFill>
                <a:latin typeface="ArialMT"/>
              </a:rPr>
              <a:t>er</a:t>
            </a:r>
            <a:r>
              <a:rPr lang="en-GB" sz="2000" dirty="0">
                <a:solidFill>
                  <a:srgbClr val="958D85"/>
                </a:solidFill>
                <a:latin typeface="ArialMT"/>
              </a:rPr>
              <a:t> et </a:t>
            </a:r>
            <a:r>
              <a:rPr lang="en-GB" sz="2000" dirty="0" err="1">
                <a:solidFill>
                  <a:srgbClr val="958D85"/>
                </a:solidFill>
                <a:latin typeface="ArialMT"/>
              </a:rPr>
              <a:t>lokalt</a:t>
            </a:r>
            <a:r>
              <a:rPr lang="en-GB" sz="2000" dirty="0">
                <a:solidFill>
                  <a:srgbClr val="958D85"/>
                </a:solidFill>
                <a:latin typeface="ArialMT"/>
              </a:rPr>
              <a:t> </a:t>
            </a:r>
            <a:r>
              <a:rPr lang="en-GB" sz="2000" dirty="0" err="1">
                <a:solidFill>
                  <a:srgbClr val="958D85"/>
                </a:solidFill>
                <a:latin typeface="ArialMT"/>
              </a:rPr>
              <a:t>og</a:t>
            </a:r>
            <a:r>
              <a:rPr lang="en-GB" sz="2000" dirty="0">
                <a:solidFill>
                  <a:srgbClr val="958D85"/>
                </a:solidFill>
                <a:latin typeface="ArialMT"/>
              </a:rPr>
              <a:t> </a:t>
            </a:r>
            <a:r>
              <a:rPr lang="en-GB" sz="2000" dirty="0" err="1">
                <a:solidFill>
                  <a:srgbClr val="958D85"/>
                </a:solidFill>
                <a:latin typeface="ArialMT"/>
              </a:rPr>
              <a:t>internationalt</a:t>
            </a:r>
            <a:r>
              <a:rPr lang="en-GB" sz="2000" dirty="0">
                <a:solidFill>
                  <a:srgbClr val="958D85"/>
                </a:solidFill>
                <a:latin typeface="ArialMT"/>
              </a:rPr>
              <a:t> </a:t>
            </a:r>
            <a:r>
              <a:rPr lang="en-GB" sz="2000" b="1" dirty="0" err="1">
                <a:solidFill>
                  <a:srgbClr val="958D85"/>
                </a:solidFill>
                <a:latin typeface="ArialMT"/>
              </a:rPr>
              <a:t>nettverk</a:t>
            </a:r>
            <a:r>
              <a:rPr lang="en-GB" sz="2000" b="1" dirty="0">
                <a:solidFill>
                  <a:srgbClr val="958D85"/>
                </a:solidFill>
                <a:latin typeface="ArialMT"/>
              </a:rPr>
              <a:t> </a:t>
            </a:r>
            <a:r>
              <a:rPr lang="en-GB" sz="2000" dirty="0">
                <a:solidFill>
                  <a:srgbClr val="958D85"/>
                </a:solidFill>
                <a:latin typeface="ArialMT"/>
              </a:rPr>
              <a:t>med </a:t>
            </a:r>
            <a:r>
              <a:rPr lang="en-GB" sz="2000" dirty="0" err="1">
                <a:solidFill>
                  <a:srgbClr val="958D85"/>
                </a:solidFill>
                <a:latin typeface="ArialMT"/>
              </a:rPr>
              <a:t>spennende</a:t>
            </a:r>
            <a:r>
              <a:rPr lang="en-GB" sz="2000" dirty="0">
                <a:solidFill>
                  <a:srgbClr val="958D85"/>
                </a:solidFill>
                <a:latin typeface="ArialMT"/>
              </a:rPr>
              <a:t> </a:t>
            </a:r>
            <a:r>
              <a:rPr lang="en-GB" sz="2000" dirty="0" err="1">
                <a:solidFill>
                  <a:srgbClr val="958D85"/>
                </a:solidFill>
                <a:latin typeface="ArialMT"/>
              </a:rPr>
              <a:t>muligheter</a:t>
            </a:r>
            <a:r>
              <a:rPr lang="en-GB" sz="2000" dirty="0">
                <a:solidFill>
                  <a:srgbClr val="958D85"/>
                </a:solidFill>
                <a:latin typeface="ArialMT"/>
              </a:rPr>
              <a:t> for </a:t>
            </a:r>
            <a:r>
              <a:rPr lang="en-GB" sz="2000" dirty="0" err="1">
                <a:solidFill>
                  <a:srgbClr val="958D85"/>
                </a:solidFill>
                <a:latin typeface="ArialMT"/>
              </a:rPr>
              <a:t>mennesker</a:t>
            </a:r>
            <a:r>
              <a:rPr lang="en-GB" sz="2000" dirty="0">
                <a:solidFill>
                  <a:srgbClr val="958D85"/>
                </a:solidFill>
                <a:latin typeface="ArialMT"/>
              </a:rPr>
              <a:t> </a:t>
            </a:r>
            <a:r>
              <a:rPr lang="en-GB" sz="2000" dirty="0" err="1">
                <a:solidFill>
                  <a:srgbClr val="958D85"/>
                </a:solidFill>
                <a:latin typeface="ArialMT"/>
              </a:rPr>
              <a:t>som</a:t>
            </a:r>
            <a:r>
              <a:rPr lang="en-GB" sz="2000" dirty="0">
                <a:solidFill>
                  <a:srgbClr val="958D85"/>
                </a:solidFill>
                <a:latin typeface="ArialMT"/>
              </a:rPr>
              <a:t> </a:t>
            </a:r>
            <a:r>
              <a:rPr lang="en-GB" sz="2000" dirty="0" err="1">
                <a:solidFill>
                  <a:srgbClr val="958D85"/>
                </a:solidFill>
                <a:latin typeface="ArialMT"/>
              </a:rPr>
              <a:t>ønsker</a:t>
            </a:r>
            <a:r>
              <a:rPr lang="en-GB" sz="2000" dirty="0">
                <a:solidFill>
                  <a:srgbClr val="958D85"/>
                </a:solidFill>
                <a:latin typeface="ArialMT"/>
              </a:rPr>
              <a:t> </a:t>
            </a:r>
            <a:r>
              <a:rPr lang="en-GB" sz="2000" dirty="0" err="1">
                <a:solidFill>
                  <a:srgbClr val="958D85"/>
                </a:solidFill>
                <a:latin typeface="ArialMT"/>
              </a:rPr>
              <a:t>å</a:t>
            </a:r>
            <a:r>
              <a:rPr lang="en-GB" sz="2000" dirty="0">
                <a:solidFill>
                  <a:srgbClr val="958D85"/>
                </a:solidFill>
                <a:latin typeface="ArialMT"/>
              </a:rPr>
              <a:t> </a:t>
            </a:r>
            <a:r>
              <a:rPr lang="en-GB" sz="2000" dirty="0" err="1">
                <a:solidFill>
                  <a:srgbClr val="958D85"/>
                </a:solidFill>
                <a:latin typeface="ArialMT"/>
              </a:rPr>
              <a:t>utvikle</a:t>
            </a:r>
            <a:r>
              <a:rPr lang="en-GB" sz="2000" dirty="0">
                <a:solidFill>
                  <a:srgbClr val="958D85"/>
                </a:solidFill>
                <a:latin typeface="ArialMT"/>
              </a:rPr>
              <a:t> </a:t>
            </a:r>
            <a:r>
              <a:rPr lang="en-GB" sz="2000" dirty="0" err="1">
                <a:solidFill>
                  <a:srgbClr val="958D85"/>
                </a:solidFill>
                <a:latin typeface="ArialMT"/>
              </a:rPr>
              <a:t>seg</a:t>
            </a:r>
            <a:r>
              <a:rPr lang="en-GB" sz="2000" dirty="0">
                <a:solidFill>
                  <a:srgbClr val="958D85"/>
                </a:solidFill>
                <a:latin typeface="ArialMT"/>
              </a:rPr>
              <a:t>. </a:t>
            </a:r>
          </a:p>
          <a:p>
            <a:r>
              <a:rPr lang="en-GB" sz="2000" b="1" dirty="0">
                <a:solidFill>
                  <a:srgbClr val="958D85"/>
                </a:solidFill>
                <a:latin typeface="ArialMT"/>
              </a:rPr>
              <a:t>Rotary </a:t>
            </a:r>
            <a:r>
              <a:rPr lang="en-GB" sz="2000" dirty="0" err="1">
                <a:solidFill>
                  <a:srgbClr val="958D85"/>
                </a:solidFill>
                <a:latin typeface="ArialMT"/>
              </a:rPr>
              <a:t>er</a:t>
            </a:r>
            <a:r>
              <a:rPr lang="en-GB" sz="2000" dirty="0">
                <a:solidFill>
                  <a:srgbClr val="958D85"/>
                </a:solidFill>
                <a:latin typeface="ArialMT"/>
              </a:rPr>
              <a:t> en </a:t>
            </a:r>
            <a:r>
              <a:rPr lang="en-GB" sz="2000" b="1" dirty="0" err="1">
                <a:solidFill>
                  <a:srgbClr val="958D85"/>
                </a:solidFill>
                <a:latin typeface="ArialMT"/>
              </a:rPr>
              <a:t>unik</a:t>
            </a:r>
            <a:r>
              <a:rPr lang="en-GB" sz="2000" dirty="0">
                <a:solidFill>
                  <a:srgbClr val="958D85"/>
                </a:solidFill>
                <a:latin typeface="ArialMT"/>
              </a:rPr>
              <a:t>, </a:t>
            </a:r>
            <a:r>
              <a:rPr lang="en-GB" sz="2000" b="1" dirty="0" err="1">
                <a:solidFill>
                  <a:srgbClr val="958D85"/>
                </a:solidFill>
                <a:latin typeface="ArialMT"/>
              </a:rPr>
              <a:t>verdensomspenndende</a:t>
            </a:r>
            <a:r>
              <a:rPr lang="en-GB" sz="2000" b="1" dirty="0">
                <a:solidFill>
                  <a:srgbClr val="958D85"/>
                </a:solidFill>
                <a:latin typeface="ArialMT"/>
              </a:rPr>
              <a:t> </a:t>
            </a:r>
            <a:r>
              <a:rPr lang="en-GB" sz="2000" dirty="0" err="1">
                <a:solidFill>
                  <a:srgbClr val="958D85"/>
                </a:solidFill>
                <a:latin typeface="ArialMT"/>
              </a:rPr>
              <a:t>organisasjon</a:t>
            </a:r>
            <a:r>
              <a:rPr lang="en-GB" sz="2000" dirty="0">
                <a:solidFill>
                  <a:srgbClr val="958D85"/>
                </a:solidFill>
                <a:latin typeface="ArialMT"/>
              </a:rPr>
              <a:t> </a:t>
            </a:r>
            <a:r>
              <a:rPr lang="en-GB" sz="2000" dirty="0" err="1">
                <a:solidFill>
                  <a:srgbClr val="958D85"/>
                </a:solidFill>
                <a:latin typeface="ArialMT"/>
              </a:rPr>
              <a:t>som</a:t>
            </a:r>
            <a:r>
              <a:rPr lang="en-GB" sz="2000" dirty="0">
                <a:solidFill>
                  <a:srgbClr val="958D85"/>
                </a:solidFill>
                <a:latin typeface="ArialMT"/>
              </a:rPr>
              <a:t> </a:t>
            </a:r>
            <a:r>
              <a:rPr lang="en-GB" sz="2000" dirty="0" err="1">
                <a:solidFill>
                  <a:srgbClr val="958D85"/>
                </a:solidFill>
                <a:latin typeface="ArialMT"/>
              </a:rPr>
              <a:t>gir</a:t>
            </a:r>
            <a:r>
              <a:rPr lang="en-GB" sz="2000" dirty="0">
                <a:solidFill>
                  <a:srgbClr val="958D85"/>
                </a:solidFill>
                <a:latin typeface="ArialMT"/>
              </a:rPr>
              <a:t> </a:t>
            </a:r>
            <a:r>
              <a:rPr lang="en-GB" sz="2000" dirty="0" err="1">
                <a:solidFill>
                  <a:srgbClr val="958D85"/>
                </a:solidFill>
                <a:latin typeface="ArialMT"/>
              </a:rPr>
              <a:t>mulighet</a:t>
            </a:r>
            <a:r>
              <a:rPr lang="en-GB" sz="2000" dirty="0">
                <a:solidFill>
                  <a:srgbClr val="958D85"/>
                </a:solidFill>
                <a:latin typeface="ArialMT"/>
              </a:rPr>
              <a:t> for </a:t>
            </a:r>
            <a:r>
              <a:rPr lang="en-GB" sz="2000" dirty="0" err="1">
                <a:solidFill>
                  <a:srgbClr val="958D85"/>
                </a:solidFill>
                <a:latin typeface="ArialMT"/>
              </a:rPr>
              <a:t>menneskelig</a:t>
            </a:r>
            <a:r>
              <a:rPr lang="en-GB" sz="2000" dirty="0">
                <a:solidFill>
                  <a:srgbClr val="958D85"/>
                </a:solidFill>
                <a:latin typeface="ArialMT"/>
              </a:rPr>
              <a:t> </a:t>
            </a:r>
            <a:r>
              <a:rPr lang="en-GB" sz="2000" dirty="0" err="1">
                <a:solidFill>
                  <a:srgbClr val="958D85"/>
                </a:solidFill>
                <a:latin typeface="ArialMT"/>
              </a:rPr>
              <a:t>og</a:t>
            </a:r>
            <a:r>
              <a:rPr lang="en-GB" sz="2000" dirty="0">
                <a:solidFill>
                  <a:srgbClr val="958D85"/>
                </a:solidFill>
                <a:latin typeface="ArialMT"/>
              </a:rPr>
              <a:t> </a:t>
            </a:r>
            <a:r>
              <a:rPr lang="en-GB" sz="2000" dirty="0" err="1">
                <a:solidFill>
                  <a:srgbClr val="958D85"/>
                </a:solidFill>
                <a:latin typeface="ArialMT"/>
              </a:rPr>
              <a:t>faglig</a:t>
            </a:r>
            <a:r>
              <a:rPr lang="en-GB" sz="2000" dirty="0">
                <a:solidFill>
                  <a:srgbClr val="958D85"/>
                </a:solidFill>
                <a:latin typeface="ArialMT"/>
              </a:rPr>
              <a:t> </a:t>
            </a:r>
            <a:r>
              <a:rPr lang="en-GB" sz="2000" dirty="0" err="1">
                <a:solidFill>
                  <a:srgbClr val="958D85"/>
                </a:solidFill>
                <a:latin typeface="ArialMT"/>
              </a:rPr>
              <a:t>utvikling</a:t>
            </a:r>
            <a:r>
              <a:rPr lang="en-GB" sz="2000" dirty="0">
                <a:solidFill>
                  <a:srgbClr val="958D85"/>
                </a:solidFill>
                <a:latin typeface="ArialMT"/>
              </a:rPr>
              <a:t> </a:t>
            </a:r>
            <a:r>
              <a:rPr lang="en-GB" sz="2000" dirty="0" err="1">
                <a:solidFill>
                  <a:srgbClr val="958D85"/>
                </a:solidFill>
                <a:latin typeface="ArialMT"/>
              </a:rPr>
              <a:t>på</a:t>
            </a:r>
            <a:r>
              <a:rPr lang="en-GB" sz="2000" dirty="0">
                <a:solidFill>
                  <a:srgbClr val="958D85"/>
                </a:solidFill>
                <a:latin typeface="ArialMT"/>
              </a:rPr>
              <a:t> </a:t>
            </a:r>
            <a:r>
              <a:rPr lang="en-GB" sz="2000" dirty="0" err="1">
                <a:solidFill>
                  <a:srgbClr val="958D85"/>
                </a:solidFill>
                <a:latin typeface="ArialMT"/>
              </a:rPr>
              <a:t>tvers</a:t>
            </a:r>
            <a:r>
              <a:rPr lang="en-GB" sz="2000" dirty="0">
                <a:solidFill>
                  <a:srgbClr val="958D85"/>
                </a:solidFill>
                <a:latin typeface="ArialMT"/>
              </a:rPr>
              <a:t> </a:t>
            </a:r>
            <a:r>
              <a:rPr lang="en-GB" sz="2000" dirty="0" err="1">
                <a:solidFill>
                  <a:srgbClr val="958D85"/>
                </a:solidFill>
                <a:latin typeface="ArialMT"/>
              </a:rPr>
              <a:t>av</a:t>
            </a:r>
            <a:r>
              <a:rPr lang="en-GB" sz="2000" dirty="0">
                <a:solidFill>
                  <a:srgbClr val="958D85"/>
                </a:solidFill>
                <a:latin typeface="ArialMT"/>
              </a:rPr>
              <a:t> fag </a:t>
            </a:r>
            <a:r>
              <a:rPr lang="en-GB" sz="2000" dirty="0" err="1">
                <a:solidFill>
                  <a:srgbClr val="958D85"/>
                </a:solidFill>
                <a:latin typeface="ArialMT"/>
              </a:rPr>
              <a:t>og</a:t>
            </a:r>
            <a:r>
              <a:rPr lang="en-GB" sz="2000" dirty="0">
                <a:solidFill>
                  <a:srgbClr val="958D85"/>
                </a:solidFill>
                <a:latin typeface="ArialMT"/>
              </a:rPr>
              <a:t> </a:t>
            </a:r>
            <a:r>
              <a:rPr lang="en-GB" sz="2000" dirty="0" err="1">
                <a:solidFill>
                  <a:srgbClr val="958D85"/>
                </a:solidFill>
                <a:latin typeface="ArialMT"/>
              </a:rPr>
              <a:t>bransjer</a:t>
            </a:r>
            <a:r>
              <a:rPr lang="en-GB" sz="2000" dirty="0">
                <a:solidFill>
                  <a:srgbClr val="958D85"/>
                </a:solidFill>
                <a:latin typeface="ArialMT"/>
              </a:rPr>
              <a:t>. Rotary </a:t>
            </a:r>
            <a:r>
              <a:rPr lang="en-GB" sz="2000" dirty="0" err="1">
                <a:solidFill>
                  <a:srgbClr val="958D85"/>
                </a:solidFill>
                <a:latin typeface="ArialMT"/>
              </a:rPr>
              <a:t>er</a:t>
            </a:r>
            <a:r>
              <a:rPr lang="en-GB" sz="2000" dirty="0">
                <a:solidFill>
                  <a:srgbClr val="958D85"/>
                </a:solidFill>
                <a:latin typeface="ArialMT"/>
              </a:rPr>
              <a:t> for </a:t>
            </a:r>
            <a:r>
              <a:rPr lang="en-GB" sz="2000" dirty="0" err="1">
                <a:solidFill>
                  <a:srgbClr val="958D85"/>
                </a:solidFill>
                <a:latin typeface="ArialMT"/>
              </a:rPr>
              <a:t>kvinner</a:t>
            </a:r>
            <a:r>
              <a:rPr lang="en-GB" sz="2000" dirty="0">
                <a:solidFill>
                  <a:srgbClr val="958D85"/>
                </a:solidFill>
                <a:latin typeface="ArialMT"/>
              </a:rPr>
              <a:t> </a:t>
            </a:r>
            <a:r>
              <a:rPr lang="en-GB" sz="2000" dirty="0" err="1">
                <a:solidFill>
                  <a:srgbClr val="958D85"/>
                </a:solidFill>
                <a:latin typeface="ArialMT"/>
              </a:rPr>
              <a:t>og</a:t>
            </a:r>
            <a:r>
              <a:rPr lang="en-GB" sz="2000" dirty="0">
                <a:solidFill>
                  <a:srgbClr val="958D85"/>
                </a:solidFill>
                <a:latin typeface="ArialMT"/>
              </a:rPr>
              <a:t> </a:t>
            </a:r>
            <a:r>
              <a:rPr lang="en-GB" sz="2000" dirty="0" err="1">
                <a:solidFill>
                  <a:srgbClr val="958D85"/>
                </a:solidFill>
                <a:latin typeface="ArialMT"/>
              </a:rPr>
              <a:t>menn</a:t>
            </a:r>
            <a:r>
              <a:rPr lang="en-GB" sz="2000" dirty="0">
                <a:solidFill>
                  <a:srgbClr val="958D85"/>
                </a:solidFill>
                <a:latin typeface="ArialMT"/>
              </a:rPr>
              <a:t> I private </a:t>
            </a:r>
            <a:r>
              <a:rPr lang="en-GB" sz="2000" dirty="0" err="1">
                <a:solidFill>
                  <a:srgbClr val="958D85"/>
                </a:solidFill>
                <a:latin typeface="ArialMT"/>
              </a:rPr>
              <a:t>og</a:t>
            </a:r>
            <a:r>
              <a:rPr lang="en-GB" sz="2000" dirty="0">
                <a:solidFill>
                  <a:srgbClr val="958D85"/>
                </a:solidFill>
                <a:latin typeface="ArialMT"/>
              </a:rPr>
              <a:t> </a:t>
            </a:r>
            <a:r>
              <a:rPr lang="en-GB" sz="2000" dirty="0" err="1">
                <a:solidFill>
                  <a:srgbClr val="958D85"/>
                </a:solidFill>
                <a:latin typeface="ArialMT"/>
              </a:rPr>
              <a:t>offentlige</a:t>
            </a:r>
            <a:r>
              <a:rPr lang="en-GB" sz="2000" dirty="0">
                <a:solidFill>
                  <a:srgbClr val="958D85"/>
                </a:solidFill>
                <a:latin typeface="ArialMT"/>
              </a:rPr>
              <a:t> </a:t>
            </a:r>
            <a:r>
              <a:rPr lang="en-GB" sz="2000" dirty="0" err="1">
                <a:solidFill>
                  <a:srgbClr val="958D85"/>
                </a:solidFill>
                <a:latin typeface="ArialMT"/>
              </a:rPr>
              <a:t>virksomheter</a:t>
            </a:r>
            <a:r>
              <a:rPr lang="en-GB" sz="2000" dirty="0">
                <a:solidFill>
                  <a:srgbClr val="958D85"/>
                </a:solidFill>
                <a:latin typeface="ArialMT"/>
              </a:rPr>
              <a:t> </a:t>
            </a:r>
            <a:r>
              <a:rPr lang="en-GB" sz="2000" dirty="0" err="1">
                <a:solidFill>
                  <a:srgbClr val="958D85"/>
                </a:solidFill>
                <a:latin typeface="ArialMT"/>
              </a:rPr>
              <a:t>eller</a:t>
            </a:r>
            <a:r>
              <a:rPr lang="en-GB" sz="2000" dirty="0">
                <a:solidFill>
                  <a:srgbClr val="958D85"/>
                </a:solidFill>
                <a:latin typeface="ArialMT"/>
              </a:rPr>
              <a:t> </a:t>
            </a:r>
            <a:r>
              <a:rPr lang="en-GB" sz="2000" dirty="0" err="1">
                <a:solidFill>
                  <a:srgbClr val="958D85"/>
                </a:solidFill>
                <a:latin typeface="ArialMT"/>
              </a:rPr>
              <a:t>selvstendige</a:t>
            </a:r>
            <a:r>
              <a:rPr lang="en-GB" sz="2000" dirty="0">
                <a:solidFill>
                  <a:srgbClr val="958D85"/>
                </a:solidFill>
                <a:latin typeface="ArialMT"/>
              </a:rPr>
              <a:t> </a:t>
            </a:r>
            <a:r>
              <a:rPr lang="en-GB" sz="2000" dirty="0" err="1">
                <a:solidFill>
                  <a:srgbClr val="958D85"/>
                </a:solidFill>
                <a:latin typeface="ArialMT"/>
              </a:rPr>
              <a:t>som</a:t>
            </a:r>
            <a:r>
              <a:rPr lang="en-GB" sz="2000" dirty="0">
                <a:solidFill>
                  <a:srgbClr val="958D85"/>
                </a:solidFill>
                <a:latin typeface="ArialMT"/>
              </a:rPr>
              <a:t> </a:t>
            </a:r>
            <a:r>
              <a:rPr lang="en-GB" sz="2000" dirty="0" err="1">
                <a:solidFill>
                  <a:srgbClr val="958D85"/>
                </a:solidFill>
                <a:latin typeface="ArialMT"/>
              </a:rPr>
              <a:t>på</a:t>
            </a:r>
            <a:r>
              <a:rPr lang="en-GB" sz="2000" dirty="0">
                <a:solidFill>
                  <a:srgbClr val="958D85"/>
                </a:solidFill>
                <a:latin typeface="ArialMT"/>
              </a:rPr>
              <a:t> </a:t>
            </a:r>
            <a:r>
              <a:rPr lang="en-GB" sz="2000" dirty="0" err="1">
                <a:solidFill>
                  <a:srgbClr val="958D85"/>
                </a:solidFill>
                <a:latin typeface="ArialMT"/>
              </a:rPr>
              <a:t>tvers</a:t>
            </a:r>
            <a:r>
              <a:rPr lang="en-GB" sz="2000" dirty="0">
                <a:solidFill>
                  <a:srgbClr val="958D85"/>
                </a:solidFill>
                <a:latin typeface="ArialMT"/>
              </a:rPr>
              <a:t> </a:t>
            </a:r>
            <a:r>
              <a:rPr lang="en-GB" sz="2000" dirty="0" err="1">
                <a:solidFill>
                  <a:srgbClr val="958D85"/>
                </a:solidFill>
                <a:latin typeface="ArialMT"/>
              </a:rPr>
              <a:t>av</a:t>
            </a:r>
            <a:r>
              <a:rPr lang="en-GB" sz="2000" dirty="0">
                <a:solidFill>
                  <a:srgbClr val="958D85"/>
                </a:solidFill>
                <a:latin typeface="ArialMT"/>
              </a:rPr>
              <a:t> </a:t>
            </a:r>
            <a:r>
              <a:rPr lang="en-GB" sz="2000" dirty="0" err="1">
                <a:solidFill>
                  <a:srgbClr val="958D85"/>
                </a:solidFill>
                <a:latin typeface="ArialMT"/>
              </a:rPr>
              <a:t>fagmiljø</a:t>
            </a:r>
            <a:r>
              <a:rPr lang="en-GB" sz="2000" dirty="0">
                <a:solidFill>
                  <a:srgbClr val="958D85"/>
                </a:solidFill>
                <a:latin typeface="ArialMT"/>
              </a:rPr>
              <a:t> </a:t>
            </a:r>
            <a:r>
              <a:rPr lang="en-GB" sz="2000" dirty="0" err="1">
                <a:solidFill>
                  <a:srgbClr val="958D85"/>
                </a:solidFill>
                <a:latin typeface="ArialMT"/>
              </a:rPr>
              <a:t>ønsker</a:t>
            </a:r>
            <a:r>
              <a:rPr lang="en-GB" sz="2000" dirty="0">
                <a:solidFill>
                  <a:srgbClr val="958D85"/>
                </a:solidFill>
                <a:latin typeface="ArialMT"/>
              </a:rPr>
              <a:t> </a:t>
            </a:r>
            <a:r>
              <a:rPr lang="en-GB" sz="2000" dirty="0" err="1">
                <a:solidFill>
                  <a:srgbClr val="958D85"/>
                </a:solidFill>
                <a:latin typeface="ArialMT"/>
              </a:rPr>
              <a:t>å</a:t>
            </a:r>
            <a:r>
              <a:rPr lang="en-GB" sz="2000" dirty="0">
                <a:solidFill>
                  <a:srgbClr val="958D85"/>
                </a:solidFill>
                <a:latin typeface="ArialMT"/>
              </a:rPr>
              <a:t> </a:t>
            </a:r>
            <a:r>
              <a:rPr lang="en-GB" sz="2000" dirty="0" err="1">
                <a:solidFill>
                  <a:srgbClr val="958D85"/>
                </a:solidFill>
                <a:latin typeface="ArialMT"/>
              </a:rPr>
              <a:t>lære</a:t>
            </a:r>
            <a:r>
              <a:rPr lang="en-GB" sz="2000" dirty="0">
                <a:solidFill>
                  <a:srgbClr val="958D85"/>
                </a:solidFill>
                <a:latin typeface="ArialMT"/>
              </a:rPr>
              <a:t> </a:t>
            </a:r>
            <a:r>
              <a:rPr lang="en-GB" sz="2000" dirty="0" err="1">
                <a:solidFill>
                  <a:srgbClr val="958D85"/>
                </a:solidFill>
                <a:latin typeface="ArialMT"/>
              </a:rPr>
              <a:t>andre</a:t>
            </a:r>
            <a:r>
              <a:rPr lang="en-GB" sz="2000" dirty="0">
                <a:solidFill>
                  <a:srgbClr val="958D85"/>
                </a:solidFill>
                <a:latin typeface="ArialMT"/>
              </a:rPr>
              <a:t> </a:t>
            </a:r>
            <a:r>
              <a:rPr lang="en-GB" sz="2000" dirty="0" err="1">
                <a:solidFill>
                  <a:srgbClr val="958D85"/>
                </a:solidFill>
                <a:latin typeface="ArialMT"/>
              </a:rPr>
              <a:t>å</a:t>
            </a:r>
            <a:r>
              <a:rPr lang="en-GB" sz="2000" dirty="0">
                <a:solidFill>
                  <a:srgbClr val="958D85"/>
                </a:solidFill>
                <a:latin typeface="ArialMT"/>
              </a:rPr>
              <a:t> </a:t>
            </a:r>
            <a:r>
              <a:rPr lang="en-GB" sz="2000" dirty="0" err="1">
                <a:solidFill>
                  <a:srgbClr val="958D85"/>
                </a:solidFill>
                <a:latin typeface="ArialMT"/>
              </a:rPr>
              <a:t>kjenne</a:t>
            </a:r>
            <a:r>
              <a:rPr lang="en-GB" sz="2000" dirty="0">
                <a:solidFill>
                  <a:srgbClr val="958D85"/>
                </a:solidFill>
                <a:latin typeface="ArialMT"/>
              </a:rPr>
              <a:t>, </a:t>
            </a:r>
            <a:r>
              <a:rPr lang="en-GB" sz="2000" dirty="0" err="1">
                <a:solidFill>
                  <a:srgbClr val="958D85"/>
                </a:solidFill>
                <a:latin typeface="ArialMT"/>
              </a:rPr>
              <a:t>skape</a:t>
            </a:r>
            <a:r>
              <a:rPr lang="en-GB" sz="2000" dirty="0">
                <a:solidFill>
                  <a:srgbClr val="958D85"/>
                </a:solidFill>
                <a:latin typeface="ArialMT"/>
              </a:rPr>
              <a:t> </a:t>
            </a:r>
            <a:r>
              <a:rPr lang="en-GB" sz="2000" dirty="0" err="1">
                <a:solidFill>
                  <a:srgbClr val="958D85"/>
                </a:solidFill>
                <a:latin typeface="ArialMT"/>
              </a:rPr>
              <a:t>nettverk</a:t>
            </a:r>
            <a:r>
              <a:rPr lang="en-GB" sz="2000" dirty="0">
                <a:solidFill>
                  <a:srgbClr val="958D85"/>
                </a:solidFill>
                <a:latin typeface="ArialMT"/>
              </a:rPr>
              <a:t> </a:t>
            </a:r>
            <a:r>
              <a:rPr lang="en-GB" sz="2000" dirty="0" err="1">
                <a:solidFill>
                  <a:srgbClr val="958D85"/>
                </a:solidFill>
                <a:latin typeface="ArialMT"/>
              </a:rPr>
              <a:t>og</a:t>
            </a:r>
            <a:r>
              <a:rPr lang="en-GB" sz="2000" dirty="0">
                <a:solidFill>
                  <a:srgbClr val="958D85"/>
                </a:solidFill>
                <a:latin typeface="ArialMT"/>
              </a:rPr>
              <a:t> </a:t>
            </a:r>
            <a:r>
              <a:rPr lang="en-GB" sz="2000" dirty="0" err="1">
                <a:solidFill>
                  <a:srgbClr val="958D85"/>
                </a:solidFill>
                <a:latin typeface="ArialMT"/>
              </a:rPr>
              <a:t>trekke</a:t>
            </a:r>
            <a:r>
              <a:rPr lang="en-GB" sz="2000" dirty="0">
                <a:solidFill>
                  <a:srgbClr val="958D85"/>
                </a:solidFill>
                <a:latin typeface="ArialMT"/>
              </a:rPr>
              <a:t> </a:t>
            </a:r>
            <a:r>
              <a:rPr lang="en-GB" sz="2000" dirty="0" err="1">
                <a:solidFill>
                  <a:srgbClr val="958D85"/>
                </a:solidFill>
                <a:latin typeface="ArialMT"/>
              </a:rPr>
              <a:t>på</a:t>
            </a:r>
            <a:r>
              <a:rPr lang="en-GB" sz="2000" dirty="0">
                <a:solidFill>
                  <a:srgbClr val="958D85"/>
                </a:solidFill>
                <a:latin typeface="ArialMT"/>
              </a:rPr>
              <a:t> </a:t>
            </a:r>
            <a:r>
              <a:rPr lang="en-GB" sz="2000" dirty="0" err="1">
                <a:solidFill>
                  <a:srgbClr val="958D85"/>
                </a:solidFill>
                <a:latin typeface="ArialMT"/>
              </a:rPr>
              <a:t>hverandres</a:t>
            </a:r>
            <a:r>
              <a:rPr lang="en-GB" sz="2000" dirty="0">
                <a:solidFill>
                  <a:srgbClr val="958D85"/>
                </a:solidFill>
                <a:latin typeface="ArialMT"/>
              </a:rPr>
              <a:t> </a:t>
            </a:r>
            <a:r>
              <a:rPr lang="en-GB" sz="2000" dirty="0" err="1">
                <a:solidFill>
                  <a:srgbClr val="958D85"/>
                </a:solidFill>
                <a:latin typeface="ArialMT"/>
              </a:rPr>
              <a:t>erfaringer</a:t>
            </a:r>
            <a:r>
              <a:rPr lang="en-GB" sz="2000" dirty="0">
                <a:solidFill>
                  <a:srgbClr val="958D85"/>
                </a:solidFill>
                <a:latin typeface="ArialMT"/>
              </a:rPr>
              <a:t>. </a:t>
            </a:r>
          </a:p>
          <a:p>
            <a:r>
              <a:rPr lang="en-GB" sz="2000" b="1" dirty="0">
                <a:solidFill>
                  <a:srgbClr val="958D85"/>
                </a:solidFill>
                <a:latin typeface="ArialMT"/>
              </a:rPr>
              <a:t>Rotary</a:t>
            </a:r>
            <a:r>
              <a:rPr lang="en-GB" sz="2000" dirty="0">
                <a:solidFill>
                  <a:srgbClr val="958D85"/>
                </a:solidFill>
                <a:latin typeface="ArialMT"/>
              </a:rPr>
              <a:t> </a:t>
            </a:r>
            <a:r>
              <a:rPr lang="en-GB" sz="2000" dirty="0" err="1">
                <a:solidFill>
                  <a:srgbClr val="958D85"/>
                </a:solidFill>
                <a:latin typeface="ArialMT"/>
              </a:rPr>
              <a:t>er</a:t>
            </a:r>
            <a:r>
              <a:rPr lang="en-GB" sz="2000" dirty="0">
                <a:solidFill>
                  <a:srgbClr val="958D85"/>
                </a:solidFill>
                <a:latin typeface="ArialMT"/>
              </a:rPr>
              <a:t> for </a:t>
            </a:r>
            <a:r>
              <a:rPr lang="en-GB" sz="2000" dirty="0" err="1">
                <a:solidFill>
                  <a:srgbClr val="958D85"/>
                </a:solidFill>
                <a:latin typeface="ArialMT"/>
              </a:rPr>
              <a:t>dem</a:t>
            </a:r>
            <a:r>
              <a:rPr lang="en-GB" sz="2000" dirty="0">
                <a:solidFill>
                  <a:srgbClr val="958D85"/>
                </a:solidFill>
                <a:latin typeface="ArialMT"/>
              </a:rPr>
              <a:t> </a:t>
            </a:r>
            <a:r>
              <a:rPr lang="en-GB" sz="2000" dirty="0" err="1">
                <a:solidFill>
                  <a:srgbClr val="958D85"/>
                </a:solidFill>
                <a:latin typeface="ArialMT"/>
              </a:rPr>
              <a:t>som</a:t>
            </a:r>
            <a:r>
              <a:rPr lang="en-GB" sz="2000" dirty="0">
                <a:solidFill>
                  <a:srgbClr val="958D85"/>
                </a:solidFill>
                <a:latin typeface="ArialMT"/>
              </a:rPr>
              <a:t> </a:t>
            </a:r>
            <a:r>
              <a:rPr lang="en-GB" sz="2000" dirty="0" err="1">
                <a:solidFill>
                  <a:srgbClr val="958D85"/>
                </a:solidFill>
                <a:latin typeface="ArialMT"/>
              </a:rPr>
              <a:t>har</a:t>
            </a:r>
            <a:r>
              <a:rPr lang="en-GB" sz="2000" dirty="0">
                <a:solidFill>
                  <a:srgbClr val="958D85"/>
                </a:solidFill>
                <a:latin typeface="ArialMT"/>
              </a:rPr>
              <a:t> </a:t>
            </a:r>
            <a:r>
              <a:rPr lang="en-GB" sz="2000" dirty="0" err="1">
                <a:solidFill>
                  <a:srgbClr val="958D85"/>
                </a:solidFill>
                <a:latin typeface="ArialMT"/>
              </a:rPr>
              <a:t>engasjement</a:t>
            </a:r>
            <a:r>
              <a:rPr lang="en-GB" sz="2000" dirty="0">
                <a:solidFill>
                  <a:srgbClr val="958D85"/>
                </a:solidFill>
                <a:latin typeface="ArialMT"/>
              </a:rPr>
              <a:t> </a:t>
            </a:r>
            <a:r>
              <a:rPr lang="en-GB" sz="2000" dirty="0" err="1">
                <a:solidFill>
                  <a:srgbClr val="958D85"/>
                </a:solidFill>
                <a:latin typeface="ArialMT"/>
              </a:rPr>
              <a:t>og</a:t>
            </a:r>
            <a:r>
              <a:rPr lang="en-GB" sz="2000" dirty="0">
                <a:solidFill>
                  <a:srgbClr val="958D85"/>
                </a:solidFill>
                <a:latin typeface="ArialMT"/>
              </a:rPr>
              <a:t> </a:t>
            </a:r>
            <a:r>
              <a:rPr lang="en-GB" sz="2000" dirty="0" err="1">
                <a:solidFill>
                  <a:srgbClr val="958D85"/>
                </a:solidFill>
                <a:latin typeface="ArialMT"/>
              </a:rPr>
              <a:t>overskudd</a:t>
            </a:r>
            <a:r>
              <a:rPr lang="en-GB" sz="2000" dirty="0">
                <a:solidFill>
                  <a:srgbClr val="958D85"/>
                </a:solidFill>
                <a:latin typeface="ArialMT"/>
              </a:rPr>
              <a:t> </a:t>
            </a:r>
            <a:r>
              <a:rPr lang="en-GB" sz="2000" dirty="0" err="1">
                <a:solidFill>
                  <a:srgbClr val="958D85"/>
                </a:solidFill>
                <a:latin typeface="ArialMT"/>
              </a:rPr>
              <a:t>til</a:t>
            </a:r>
            <a:r>
              <a:rPr lang="en-GB" sz="2000" dirty="0">
                <a:solidFill>
                  <a:srgbClr val="958D85"/>
                </a:solidFill>
                <a:latin typeface="ArialMT"/>
              </a:rPr>
              <a:t> </a:t>
            </a:r>
            <a:r>
              <a:rPr lang="en-GB" sz="2000" dirty="0" err="1">
                <a:solidFill>
                  <a:srgbClr val="958D85"/>
                </a:solidFill>
                <a:latin typeface="ArialMT"/>
              </a:rPr>
              <a:t>å</a:t>
            </a:r>
            <a:r>
              <a:rPr lang="en-GB" sz="2000" dirty="0">
                <a:solidFill>
                  <a:srgbClr val="958D85"/>
                </a:solidFill>
                <a:latin typeface="ArialMT"/>
              </a:rPr>
              <a:t> </a:t>
            </a:r>
            <a:r>
              <a:rPr lang="en-GB" sz="2000" dirty="0" err="1">
                <a:solidFill>
                  <a:srgbClr val="958D85"/>
                </a:solidFill>
                <a:latin typeface="ArialMT"/>
              </a:rPr>
              <a:t>utføre</a:t>
            </a:r>
            <a:r>
              <a:rPr lang="en-GB" sz="2000" dirty="0">
                <a:solidFill>
                  <a:srgbClr val="958D85"/>
                </a:solidFill>
                <a:latin typeface="ArialMT"/>
              </a:rPr>
              <a:t> </a:t>
            </a:r>
            <a:r>
              <a:rPr lang="en-GB" sz="2000" dirty="0" err="1">
                <a:solidFill>
                  <a:srgbClr val="958D85"/>
                </a:solidFill>
                <a:latin typeface="ArialMT"/>
              </a:rPr>
              <a:t>verdifullt</a:t>
            </a:r>
            <a:r>
              <a:rPr lang="en-GB" sz="2000" dirty="0">
                <a:solidFill>
                  <a:srgbClr val="958D85"/>
                </a:solidFill>
                <a:latin typeface="ArialMT"/>
              </a:rPr>
              <a:t> </a:t>
            </a:r>
            <a:r>
              <a:rPr lang="en-GB" sz="2000" dirty="0" err="1">
                <a:solidFill>
                  <a:srgbClr val="958D85"/>
                </a:solidFill>
                <a:latin typeface="ArialMT"/>
              </a:rPr>
              <a:t>arbeid</a:t>
            </a:r>
            <a:r>
              <a:rPr lang="en-GB" sz="2000" dirty="0">
                <a:solidFill>
                  <a:srgbClr val="958D85"/>
                </a:solidFill>
                <a:latin typeface="ArialMT"/>
              </a:rPr>
              <a:t> </a:t>
            </a:r>
            <a:r>
              <a:rPr lang="en-GB" sz="2000" dirty="0" err="1">
                <a:solidFill>
                  <a:srgbClr val="958D85"/>
                </a:solidFill>
                <a:latin typeface="ArialMT"/>
              </a:rPr>
              <a:t>sammen</a:t>
            </a:r>
            <a:r>
              <a:rPr lang="en-GB" sz="2000" dirty="0">
                <a:solidFill>
                  <a:srgbClr val="958D85"/>
                </a:solidFill>
                <a:latin typeface="ArialMT"/>
              </a:rPr>
              <a:t> med </a:t>
            </a:r>
            <a:r>
              <a:rPr lang="en-GB" sz="2000" dirty="0" err="1">
                <a:solidFill>
                  <a:srgbClr val="958D85"/>
                </a:solidFill>
                <a:latin typeface="ArialMT"/>
              </a:rPr>
              <a:t>andre</a:t>
            </a:r>
            <a:r>
              <a:rPr lang="en-GB" sz="2000" dirty="0">
                <a:solidFill>
                  <a:srgbClr val="958D85"/>
                </a:solidFill>
                <a:latin typeface="ArialMT"/>
              </a:rPr>
              <a:t>, for </a:t>
            </a:r>
            <a:r>
              <a:rPr lang="en-GB" sz="2000" dirty="0" err="1">
                <a:solidFill>
                  <a:srgbClr val="958D85"/>
                </a:solidFill>
                <a:latin typeface="ArialMT"/>
              </a:rPr>
              <a:t>lokalsamfunnet</a:t>
            </a:r>
            <a:r>
              <a:rPr lang="en-GB" sz="2000" dirty="0">
                <a:solidFill>
                  <a:srgbClr val="958D85"/>
                </a:solidFill>
                <a:latin typeface="ArialMT"/>
              </a:rPr>
              <a:t> </a:t>
            </a:r>
            <a:r>
              <a:rPr lang="en-GB" sz="2000" dirty="0" err="1">
                <a:solidFill>
                  <a:srgbClr val="958D85"/>
                </a:solidFill>
                <a:latin typeface="ArialMT"/>
              </a:rPr>
              <a:t>og</a:t>
            </a:r>
            <a:r>
              <a:rPr lang="en-GB" sz="2000" dirty="0">
                <a:solidFill>
                  <a:srgbClr val="958D85"/>
                </a:solidFill>
                <a:latin typeface="ArialMT"/>
              </a:rPr>
              <a:t> den </a:t>
            </a:r>
            <a:r>
              <a:rPr lang="en-GB" sz="2000" dirty="0" err="1">
                <a:solidFill>
                  <a:srgbClr val="958D85"/>
                </a:solidFill>
                <a:latin typeface="ArialMT"/>
              </a:rPr>
              <a:t>internasjonale</a:t>
            </a:r>
            <a:r>
              <a:rPr lang="en-GB" sz="2000" dirty="0">
                <a:solidFill>
                  <a:srgbClr val="958D85"/>
                </a:solidFill>
                <a:latin typeface="ArialMT"/>
              </a:rPr>
              <a:t> </a:t>
            </a:r>
            <a:r>
              <a:rPr lang="en-GB" sz="2000" dirty="0" err="1">
                <a:solidFill>
                  <a:srgbClr val="958D85"/>
                </a:solidFill>
                <a:latin typeface="ArialMT"/>
              </a:rPr>
              <a:t>verden</a:t>
            </a:r>
            <a:r>
              <a:rPr lang="en-GB" sz="2000" dirty="0">
                <a:solidFill>
                  <a:srgbClr val="958D85"/>
                </a:solidFill>
                <a:latin typeface="ArialMT"/>
              </a:rPr>
              <a:t>.</a:t>
            </a:r>
            <a:endParaRPr lang="en-GB" sz="2000" dirty="0">
              <a:solidFill>
                <a:srgbClr val="958D85"/>
              </a:solidFill>
            </a:endParaRPr>
          </a:p>
        </p:txBody>
      </p:sp>
    </p:spTree>
    <p:extLst>
      <p:ext uri="{BB962C8B-B14F-4D97-AF65-F5344CB8AC3E}">
        <p14:creationId xmlns:p14="http://schemas.microsoft.com/office/powerpoint/2010/main" val="3429639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Rotary-FAMILIEN</a:t>
            </a:r>
          </a:p>
        </p:txBody>
      </p:sp>
      <p:pic>
        <p:nvPicPr>
          <p:cNvPr id="48130" name="Picture 6" descr="Logo-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96188" y="5805488"/>
            <a:ext cx="1223962" cy="5810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48139" name="Text Box 13"/>
          <p:cNvSpPr txBox="1">
            <a:spLocks noChangeArrowheads="1"/>
          </p:cNvSpPr>
          <p:nvPr/>
        </p:nvSpPr>
        <p:spPr bwMode="auto">
          <a:xfrm>
            <a:off x="2879725" y="1304181"/>
            <a:ext cx="5431167" cy="1692771"/>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b="1" dirty="0">
                <a:latin typeface="Arial"/>
                <a:cs typeface="Arial"/>
              </a:rPr>
              <a:t>INTERACT:</a:t>
            </a:r>
          </a:p>
          <a:p>
            <a:pPr eaLnBrk="1" hangingPunct="1"/>
            <a:r>
              <a:rPr lang="nb-NO" sz="1600" dirty="0">
                <a:latin typeface="Arial"/>
                <a:cs typeface="Arial"/>
              </a:rPr>
              <a:t>For ungdom mellom 14 og 18 år, </a:t>
            </a:r>
            <a:r>
              <a:rPr lang="nb-NO" sz="1600" dirty="0" err="1">
                <a:latin typeface="Arial"/>
                <a:cs typeface="Arial"/>
              </a:rPr>
              <a:t>dvs</a:t>
            </a:r>
            <a:r>
              <a:rPr lang="nb-NO" sz="1600" dirty="0">
                <a:latin typeface="Arial"/>
                <a:cs typeface="Arial"/>
              </a:rPr>
              <a:t> ungdomsskolen og </a:t>
            </a:r>
          </a:p>
          <a:p>
            <a:pPr eaLnBrk="1" hangingPunct="1"/>
            <a:r>
              <a:rPr lang="nb-NO" sz="1600" dirty="0">
                <a:latin typeface="Arial"/>
                <a:cs typeface="Arial"/>
              </a:rPr>
              <a:t>videregående skole</a:t>
            </a:r>
          </a:p>
          <a:p>
            <a:pPr eaLnBrk="1" hangingPunct="1"/>
            <a:r>
              <a:rPr lang="nb-NO" sz="1600" dirty="0">
                <a:latin typeface="Arial"/>
                <a:cs typeface="Arial"/>
              </a:rPr>
              <a:t>Motto: ”Moro med mening”</a:t>
            </a:r>
          </a:p>
          <a:p>
            <a:pPr eaLnBrk="1" hangingPunct="1"/>
            <a:r>
              <a:rPr lang="nb-NO" sz="1600" dirty="0">
                <a:latin typeface="Arial"/>
                <a:cs typeface="Arial"/>
              </a:rPr>
              <a:t>7172 klubber, 165 000 medlemmer i 108 land</a:t>
            </a:r>
          </a:p>
          <a:p>
            <a:pPr eaLnBrk="1" hangingPunct="1"/>
            <a:endParaRPr lang="nb-NO" sz="1600" b="1" dirty="0">
              <a:latin typeface="Comic Sans MS" charset="0"/>
            </a:endParaRPr>
          </a:p>
        </p:txBody>
      </p:sp>
      <p:sp>
        <p:nvSpPr>
          <p:cNvPr id="48137" name="Text Box 16"/>
          <p:cNvSpPr txBox="1">
            <a:spLocks noChangeArrowheads="1"/>
          </p:cNvSpPr>
          <p:nvPr/>
        </p:nvSpPr>
        <p:spPr bwMode="auto">
          <a:xfrm>
            <a:off x="2955925" y="3025826"/>
            <a:ext cx="4302480" cy="120032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b="1" dirty="0">
                <a:latin typeface="Arial"/>
                <a:cs typeface="Arial"/>
              </a:rPr>
              <a:t>ROTARACT:</a:t>
            </a:r>
            <a:endParaRPr lang="nb-NO" dirty="0">
              <a:latin typeface="Arial"/>
              <a:cs typeface="Arial"/>
            </a:endParaRPr>
          </a:p>
          <a:p>
            <a:pPr eaLnBrk="1" hangingPunct="1"/>
            <a:r>
              <a:rPr lang="nb-NO" sz="1600" dirty="0">
                <a:latin typeface="Arial"/>
                <a:cs typeface="Arial"/>
              </a:rPr>
              <a:t>For unge mennesker mellom 18 og 30 år</a:t>
            </a:r>
          </a:p>
          <a:p>
            <a:pPr eaLnBrk="1" hangingPunct="1"/>
            <a:r>
              <a:rPr lang="nb-NO" sz="1600" dirty="0">
                <a:latin typeface="Arial"/>
                <a:cs typeface="Arial"/>
              </a:rPr>
              <a:t>Motto: ”Vennskap gjennom tjeneste”</a:t>
            </a:r>
          </a:p>
          <a:p>
            <a:pPr eaLnBrk="1" hangingPunct="1"/>
            <a:r>
              <a:rPr lang="nb-NO" sz="1600" dirty="0">
                <a:latin typeface="Arial"/>
                <a:cs typeface="Arial"/>
              </a:rPr>
              <a:t>6554 klubber, 150 000 medlemmer i 146 land</a:t>
            </a:r>
          </a:p>
        </p:txBody>
      </p:sp>
      <p:sp>
        <p:nvSpPr>
          <p:cNvPr id="48135" name="Text Box 19"/>
          <p:cNvSpPr txBox="1">
            <a:spLocks noChangeArrowheads="1"/>
          </p:cNvSpPr>
          <p:nvPr/>
        </p:nvSpPr>
        <p:spPr bwMode="auto">
          <a:xfrm>
            <a:off x="2879725" y="4616549"/>
            <a:ext cx="5099673" cy="1692771"/>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b="1" dirty="0">
                <a:latin typeface="Arial"/>
                <a:cs typeface="Arial"/>
              </a:rPr>
              <a:t>INNER WHEEL:</a:t>
            </a:r>
          </a:p>
          <a:p>
            <a:pPr eaLnBrk="1" hangingPunct="1"/>
            <a:r>
              <a:rPr lang="nb-NO" sz="1600" dirty="0">
                <a:latin typeface="Arial"/>
                <a:cs typeface="Arial"/>
              </a:rPr>
              <a:t>For kvinner som er relatert til rotarianere (kone, datter, </a:t>
            </a:r>
          </a:p>
          <a:p>
            <a:pPr eaLnBrk="1" hangingPunct="1"/>
            <a:r>
              <a:rPr lang="nb-NO" sz="1600" dirty="0">
                <a:latin typeface="Arial"/>
                <a:cs typeface="Arial"/>
              </a:rPr>
              <a:t>svigerdatter </a:t>
            </a:r>
            <a:r>
              <a:rPr lang="nb-NO" sz="1600" dirty="0" err="1">
                <a:latin typeface="Arial"/>
                <a:cs typeface="Arial"/>
              </a:rPr>
              <a:t>etc</a:t>
            </a:r>
            <a:r>
              <a:rPr lang="nb-NO" sz="1600" dirty="0">
                <a:latin typeface="Arial"/>
                <a:cs typeface="Arial"/>
              </a:rPr>
              <a:t>)</a:t>
            </a:r>
          </a:p>
          <a:p>
            <a:pPr eaLnBrk="1" hangingPunct="1"/>
            <a:r>
              <a:rPr lang="nb-NO" sz="1600" dirty="0">
                <a:latin typeface="Arial"/>
                <a:cs typeface="Arial"/>
              </a:rPr>
              <a:t>Motto: Stort sett det samme som </a:t>
            </a:r>
            <a:r>
              <a:rPr lang="nb-NO" sz="1600" dirty="0" err="1">
                <a:latin typeface="Arial"/>
                <a:cs typeface="Arial"/>
              </a:rPr>
              <a:t>Rotary</a:t>
            </a:r>
            <a:endParaRPr lang="nb-NO" sz="1600" dirty="0">
              <a:latin typeface="Arial"/>
              <a:cs typeface="Arial"/>
            </a:endParaRPr>
          </a:p>
          <a:p>
            <a:pPr eaLnBrk="1" hangingPunct="1"/>
            <a:r>
              <a:rPr lang="nb-NO" sz="1600" dirty="0">
                <a:latin typeface="Arial"/>
                <a:cs typeface="Arial"/>
              </a:rPr>
              <a:t>98 klubber, 2200 medlemmer i Norge</a:t>
            </a:r>
          </a:p>
          <a:p>
            <a:pPr eaLnBrk="1" hangingPunct="1"/>
            <a:r>
              <a:rPr lang="nb-NO" sz="1600" dirty="0">
                <a:latin typeface="Arial"/>
                <a:cs typeface="Arial"/>
              </a:rPr>
              <a:t>103 000 medlemmer internasjonalt i 100 land.</a:t>
            </a:r>
          </a:p>
        </p:txBody>
      </p:sp>
      <p:pic>
        <p:nvPicPr>
          <p:cNvPr id="14" name="Picture 12" descr="inter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86718"/>
            <a:ext cx="1428750" cy="14287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6" name="Picture 15" descr="rotara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08362"/>
            <a:ext cx="1428750" cy="14287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7" name="Picture 18" descr="innerwheellogo"/>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43000" y="4675285"/>
            <a:ext cx="1487488" cy="1524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GB" dirty="0"/>
              <a:t>ROTARY OG FN</a:t>
            </a:r>
          </a:p>
        </p:txBody>
      </p:sp>
      <p:sp>
        <p:nvSpPr>
          <p:cNvPr id="5" name="Plassholder for innhold 4"/>
          <p:cNvSpPr>
            <a:spLocks noGrp="1"/>
          </p:cNvSpPr>
          <p:nvPr>
            <p:ph idx="1"/>
          </p:nvPr>
        </p:nvSpPr>
        <p:spPr>
          <a:xfrm>
            <a:off x="151696" y="1013872"/>
            <a:ext cx="8856984" cy="4525963"/>
          </a:xfrm>
        </p:spPr>
        <p:txBody>
          <a:bodyPr/>
          <a:lstStyle/>
          <a:p>
            <a:r>
              <a:rPr lang="nb-NO" sz="1600" dirty="0">
                <a:latin typeface="Arial"/>
                <a:cs typeface="Arial"/>
                <a:hlinkClick r:id="rId2"/>
              </a:rPr>
              <a:t>Rotary og rotarianere var involvert i oppstarten av FN</a:t>
            </a:r>
            <a:r>
              <a:rPr lang="nb-NO" sz="1600" dirty="0">
                <a:latin typeface="Arial"/>
                <a:cs typeface="Arial"/>
              </a:rPr>
              <a:t>? </a:t>
            </a:r>
          </a:p>
          <a:p>
            <a:r>
              <a:rPr lang="nb-NO" sz="1600" dirty="0">
                <a:latin typeface="Arial"/>
                <a:cs typeface="Arial"/>
              </a:rPr>
              <a:t>49 rotarianere deltok i utarbeidelsen av FNs charter i San Fransisco 1 1945. </a:t>
            </a:r>
          </a:p>
          <a:p>
            <a:r>
              <a:rPr lang="nb-NO" sz="1600" dirty="0">
                <a:latin typeface="Arial"/>
                <a:cs typeface="Arial"/>
              </a:rPr>
              <a:t>Tjue av 50 nasjonale delegasjoner hadde rotarianere i sin stab, og flere ble ledet av rotarianere. </a:t>
            </a:r>
          </a:p>
          <a:p>
            <a:r>
              <a:rPr lang="nb-NO" sz="1600" dirty="0">
                <a:latin typeface="Arial"/>
                <a:cs typeface="Arial"/>
              </a:rPr>
              <a:t>Elleve rotarianere var invitert som rådgivere for arbeidet med charterdokumentene.</a:t>
            </a:r>
          </a:p>
          <a:p>
            <a:r>
              <a:rPr lang="nb-NO" sz="1600" dirty="0">
                <a:latin typeface="Arial"/>
                <a:cs typeface="Arial"/>
              </a:rPr>
              <a:t>USAs utenriksminister i 1945, Edward </a:t>
            </a:r>
            <a:r>
              <a:rPr lang="nb-NO" sz="1600" dirty="0" err="1">
                <a:latin typeface="Arial"/>
                <a:cs typeface="Arial"/>
              </a:rPr>
              <a:t>Stettinius</a:t>
            </a:r>
            <a:r>
              <a:rPr lang="nb-NO" sz="1600" dirty="0">
                <a:latin typeface="Arial"/>
                <a:cs typeface="Arial"/>
              </a:rPr>
              <a:t> jr. uttalte at "</a:t>
            </a:r>
            <a:r>
              <a:rPr lang="nb-NO" sz="1600" i="1" dirty="0">
                <a:latin typeface="Arial"/>
                <a:cs typeface="Arial"/>
              </a:rPr>
              <a:t>invitasjonen til RI til å delta som rådgivere for USAs delegasjon var en anerkjennelse av den rolle rotarianere har spilt og fortsatt vil spille for å utvikle forståelse mellom nasjoner. </a:t>
            </a:r>
            <a:r>
              <a:rPr lang="nb-NO" sz="1600" i="1" dirty="0" err="1">
                <a:latin typeface="Arial"/>
                <a:cs typeface="Arial"/>
              </a:rPr>
              <a:t>Rotarys</a:t>
            </a:r>
            <a:r>
              <a:rPr lang="nb-NO" sz="1600" i="1" dirty="0">
                <a:latin typeface="Arial"/>
                <a:cs typeface="Arial"/>
              </a:rPr>
              <a:t> representanter var helt nødvendige i San Fransisco. De gav betydelige bidrag til selve charteret, og etter hvert spesielt til utformingen av retningslinjene for etableringen av UNESCO</a:t>
            </a:r>
            <a:r>
              <a:rPr lang="nb-NO" sz="1600" dirty="0">
                <a:latin typeface="Arial"/>
                <a:cs typeface="Arial"/>
              </a:rPr>
              <a:t>”.</a:t>
            </a:r>
          </a:p>
          <a:p>
            <a:r>
              <a:rPr lang="nb-NO" sz="1600" dirty="0" err="1">
                <a:latin typeface="Arial"/>
                <a:cs typeface="Arial"/>
              </a:rPr>
              <a:t>Rotary</a:t>
            </a:r>
            <a:r>
              <a:rPr lang="nb-NO" sz="1600" dirty="0">
                <a:latin typeface="Arial"/>
                <a:cs typeface="Arial"/>
              </a:rPr>
              <a:t> har siden hatt delegater eller observatører ved de fleste FN-organisasjoner og møter.</a:t>
            </a:r>
          </a:p>
          <a:p>
            <a:r>
              <a:rPr lang="nb-NO" sz="1600" dirty="0">
                <a:latin typeface="Arial"/>
                <a:cs typeface="Arial"/>
              </a:rPr>
              <a:t>I en tale på </a:t>
            </a:r>
            <a:r>
              <a:rPr lang="nb-NO" sz="1600" dirty="0" err="1">
                <a:latin typeface="Arial"/>
                <a:cs typeface="Arial"/>
              </a:rPr>
              <a:t>Rotarys</a:t>
            </a:r>
            <a:r>
              <a:rPr lang="nb-NO" sz="1600" dirty="0">
                <a:latin typeface="Arial"/>
                <a:cs typeface="Arial"/>
              </a:rPr>
              <a:t> førtiende Convention i 1949 sa FNs første generalsekretær, Trygve Lie: "</a:t>
            </a:r>
            <a:r>
              <a:rPr lang="nb-NO" sz="1600" i="1" dirty="0">
                <a:latin typeface="Arial"/>
                <a:cs typeface="Arial"/>
              </a:rPr>
              <a:t>Jeg vil personlig takke alle rotarianere for deres forståelse for FN og den hjelp de har gitt til vårt arbeid. Sympatien og samarbeid med rotarianere har alltid vært en inspirasjon og jeg er meget tilfreds med at FN og RI har så nære forbindelser</a:t>
            </a:r>
            <a:r>
              <a:rPr lang="nb-NO" sz="1600" dirty="0">
                <a:latin typeface="Arial"/>
                <a:cs typeface="Arial"/>
              </a:rPr>
              <a:t>.”</a:t>
            </a:r>
          </a:p>
          <a:p>
            <a:r>
              <a:rPr lang="nb-NO" sz="1600" dirty="0">
                <a:latin typeface="Arial"/>
                <a:cs typeface="Arial"/>
              </a:rPr>
              <a:t>Formannskapet i FNs Hovedforsamling ble i 1952-1953 overtatt av den canadiske utenriksminister, rotarianeren og i 1958 mottaker av Nobels Fredspris, Lester B. Pearson, som takket for fredsprisen i universitetets aula i Oslo ved å sitere </a:t>
            </a:r>
            <a:r>
              <a:rPr lang="nb-NO" sz="1600" dirty="0" err="1">
                <a:latin typeface="Arial"/>
                <a:cs typeface="Arial"/>
              </a:rPr>
              <a:t>Rotarys</a:t>
            </a:r>
            <a:r>
              <a:rPr lang="nb-NO" sz="1600" dirty="0">
                <a:latin typeface="Arial"/>
                <a:cs typeface="Arial"/>
              </a:rPr>
              <a:t> fremmøteregel slik: </a:t>
            </a:r>
            <a:r>
              <a:rPr lang="nb-NO" sz="1600" b="1" dirty="0">
                <a:latin typeface="Arial"/>
                <a:cs typeface="Arial"/>
              </a:rPr>
              <a:t>"Hvordan kan det bli fred i verden når folk ikke kjenner hverandre og hvordan kan folk bli kjent med hverandre når de ikke møtes.”</a:t>
            </a:r>
          </a:p>
        </p:txBody>
      </p:sp>
      <p:pic>
        <p:nvPicPr>
          <p:cNvPr id="3" name="Bilde 2" descr="FN_symbo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78600" y="116632"/>
            <a:ext cx="1857896" cy="1266747"/>
          </a:xfrm>
          <a:prstGeom prst="rect">
            <a:avLst/>
          </a:prstGeom>
        </p:spPr>
      </p:pic>
    </p:spTree>
    <p:extLst>
      <p:ext uri="{BB962C8B-B14F-4D97-AF65-F5344CB8AC3E}">
        <p14:creationId xmlns:p14="http://schemas.microsoft.com/office/powerpoint/2010/main" val="712795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8FD3FDA-DBCE-454E-8B69-165C6504D953}"/>
              </a:ext>
            </a:extLst>
          </p:cNvPr>
          <p:cNvSpPr>
            <a:spLocks noGrp="1"/>
          </p:cNvSpPr>
          <p:nvPr>
            <p:ph type="title"/>
          </p:nvPr>
        </p:nvSpPr>
        <p:spPr>
          <a:xfrm>
            <a:off x="76200" y="457200"/>
            <a:ext cx="8686800" cy="533400"/>
          </a:xfrm>
        </p:spPr>
        <p:txBody>
          <a:bodyPr/>
          <a:lstStyle/>
          <a:p>
            <a:r>
              <a:rPr lang="nb-NO" sz="3200" b="1" dirty="0">
                <a:latin typeface="Arial Narrow" panose="020B0606020202030204" pitchFamily="34" charset="0"/>
              </a:rPr>
              <a:t>ROTARY I NORGE</a:t>
            </a:r>
          </a:p>
        </p:txBody>
      </p:sp>
      <p:sp>
        <p:nvSpPr>
          <p:cNvPr id="7" name="TekstSylinder 6">
            <a:extLst>
              <a:ext uri="{FF2B5EF4-FFF2-40B4-BE49-F238E27FC236}">
                <a16:creationId xmlns:a16="http://schemas.microsoft.com/office/drawing/2014/main" id="{3C637C13-C062-4772-BC0D-7B44CCBDDCFD}"/>
              </a:ext>
            </a:extLst>
          </p:cNvPr>
          <p:cNvSpPr txBox="1"/>
          <p:nvPr/>
        </p:nvSpPr>
        <p:spPr>
          <a:xfrm>
            <a:off x="228600" y="3657600"/>
            <a:ext cx="2743200" cy="230832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4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NORFO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er et samarbeids- og koordineringsorgan for de norske distriktene, </a:t>
            </a:r>
            <a:br>
              <a:rPr kumimoji="0" lang="nb-NO" sz="2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br>
            <a:r>
              <a:rPr kumimoji="0" lang="nb-NO" sz="2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men ikke en organisatorisk overbygning.</a:t>
            </a:r>
          </a:p>
        </p:txBody>
      </p:sp>
      <p:sp>
        <p:nvSpPr>
          <p:cNvPr id="9" name="TekstSylinder 8">
            <a:extLst>
              <a:ext uri="{FF2B5EF4-FFF2-40B4-BE49-F238E27FC236}">
                <a16:creationId xmlns:a16="http://schemas.microsoft.com/office/drawing/2014/main" id="{C02CFD8E-168F-4709-945A-C5F5A75B5725}"/>
              </a:ext>
            </a:extLst>
          </p:cNvPr>
          <p:cNvSpPr txBox="1"/>
          <p:nvPr/>
        </p:nvSpPr>
        <p:spPr>
          <a:xfrm>
            <a:off x="228600" y="1143000"/>
            <a:ext cx="2743200"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4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6 distrikter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4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277 klubber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4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9 637 medlemmer</a:t>
            </a:r>
          </a:p>
        </p:txBody>
      </p:sp>
      <p:pic>
        <p:nvPicPr>
          <p:cNvPr id="2" name="Bilde 1">
            <a:extLst>
              <a:ext uri="{FF2B5EF4-FFF2-40B4-BE49-F238E27FC236}">
                <a16:creationId xmlns:a16="http://schemas.microsoft.com/office/drawing/2014/main" id="{93B7F45A-12A6-499A-B22B-A20095266FCC}"/>
              </a:ext>
            </a:extLst>
          </p:cNvPr>
          <p:cNvPicPr>
            <a:picLocks noChangeAspect="1"/>
          </p:cNvPicPr>
          <p:nvPr/>
        </p:nvPicPr>
        <p:blipFill rotWithShape="1">
          <a:blip r:embed="rId2"/>
          <a:srcRect l="34166" t="23008" r="40379" b="24232"/>
          <a:stretch/>
        </p:blipFill>
        <p:spPr>
          <a:xfrm>
            <a:off x="3035719" y="0"/>
            <a:ext cx="6108282" cy="6858000"/>
          </a:xfrm>
          <a:prstGeom prst="rect">
            <a:avLst/>
          </a:prstGeom>
        </p:spPr>
      </p:pic>
      <p:sp>
        <p:nvSpPr>
          <p:cNvPr id="6" name="TekstSylinder 5">
            <a:extLst>
              <a:ext uri="{FF2B5EF4-FFF2-40B4-BE49-F238E27FC236}">
                <a16:creationId xmlns:a16="http://schemas.microsoft.com/office/drawing/2014/main" id="{F28CEB72-A065-44A0-B8BE-B97D124F874A}"/>
              </a:ext>
            </a:extLst>
          </p:cNvPr>
          <p:cNvSpPr txBox="1"/>
          <p:nvPr/>
        </p:nvSpPr>
        <p:spPr>
          <a:xfrm>
            <a:off x="4267200" y="341055"/>
            <a:ext cx="1055077" cy="365484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400" b="0" i="0" u="none" strike="noStrike" kern="1200" cap="none" spc="0" normalizeH="0" baseline="0" noProof="0" dirty="0">
                <a:ln>
                  <a:noFill/>
                </a:ln>
                <a:solidFill>
                  <a:srgbClr val="C00000"/>
                </a:solidFill>
                <a:effectLst/>
                <a:uLnTx/>
                <a:uFillTx/>
                <a:latin typeface="Arial" panose="020B0604020202020204" pitchFamily="34" charset="0"/>
                <a:ea typeface="ヒラギノ角ゴ Pro W3" charset="-128"/>
                <a:cs typeface="+mn-cs"/>
              </a:rPr>
              <a:t>1 671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900" b="0" i="0" u="none" strike="noStrike" kern="1200" cap="none" spc="0" normalizeH="0" baseline="0" noProof="0" dirty="0">
              <a:ln>
                <a:noFill/>
              </a:ln>
              <a:solidFill>
                <a:srgbClr val="C00000"/>
              </a:solidFill>
              <a:effectLst/>
              <a:uLnTx/>
              <a:uFillTx/>
              <a:latin typeface="Arial" panose="020B0604020202020204" pitchFamily="34" charset="0"/>
              <a:ea typeface="ヒラギノ角ゴ Pro W3"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400" b="0" i="0" u="none" strike="noStrike" kern="1200" cap="none" spc="0" normalizeH="0" baseline="0" noProof="0" dirty="0">
                <a:ln>
                  <a:noFill/>
                </a:ln>
                <a:solidFill>
                  <a:srgbClr val="C00000"/>
                </a:solidFill>
                <a:effectLst/>
                <a:uLnTx/>
                <a:uFillTx/>
                <a:latin typeface="Arial" panose="020B0604020202020204" pitchFamily="34" charset="0"/>
                <a:ea typeface="ヒラギノ角ゴ Pro W3" charset="-128"/>
                <a:cs typeface="+mn-cs"/>
              </a:rPr>
              <a:t>1 555</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1050" b="0" i="0" u="none" strike="noStrike" kern="1200" cap="none" spc="0" normalizeH="0" baseline="0" noProof="0" dirty="0">
              <a:ln>
                <a:noFill/>
              </a:ln>
              <a:solidFill>
                <a:srgbClr val="C00000"/>
              </a:solidFill>
              <a:effectLst/>
              <a:uLnTx/>
              <a:uFillTx/>
              <a:latin typeface="Arial" panose="020B0604020202020204" pitchFamily="34" charset="0"/>
              <a:ea typeface="ヒラギノ角ゴ Pro W3"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400" b="0" i="0" u="none" strike="noStrike" kern="1200" cap="none" spc="0" normalizeH="0" baseline="0" noProof="0" dirty="0">
                <a:ln>
                  <a:noFill/>
                </a:ln>
                <a:solidFill>
                  <a:srgbClr val="C00000"/>
                </a:solidFill>
                <a:effectLst/>
                <a:uLnTx/>
                <a:uFillTx/>
                <a:latin typeface="Arial" panose="020B0604020202020204" pitchFamily="34" charset="0"/>
                <a:ea typeface="ヒラギノ角ゴ Pro W3" charset="-128"/>
                <a:cs typeface="+mn-cs"/>
              </a:rPr>
              <a:t>1 075</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000" b="0" i="0" u="none" strike="noStrike" kern="1200" cap="none" spc="0" normalizeH="0" baseline="0" noProof="0" dirty="0">
              <a:ln>
                <a:noFill/>
              </a:ln>
              <a:solidFill>
                <a:srgbClr val="C00000"/>
              </a:solidFill>
              <a:effectLst/>
              <a:uLnTx/>
              <a:uFillTx/>
              <a:latin typeface="Arial" panose="020B0604020202020204" pitchFamily="34" charset="0"/>
              <a:ea typeface="ヒラギノ角ゴ Pro W3"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400" b="0" i="0" u="none" strike="noStrike" kern="1200" cap="none" spc="0" normalizeH="0" baseline="0" noProof="0" dirty="0">
                <a:ln>
                  <a:noFill/>
                </a:ln>
                <a:solidFill>
                  <a:srgbClr val="C00000"/>
                </a:solidFill>
                <a:effectLst/>
                <a:uLnTx/>
                <a:uFillTx/>
                <a:latin typeface="Arial" panose="020B0604020202020204" pitchFamily="34" charset="0"/>
                <a:ea typeface="ヒラギノ角ゴ Pro W3" charset="-128"/>
                <a:cs typeface="+mn-cs"/>
              </a:rPr>
              <a:t>1 794</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400" b="0" i="0" u="none" strike="noStrike" kern="1200" cap="none" spc="0" normalizeH="0" baseline="0" noProof="0" dirty="0">
              <a:ln>
                <a:noFill/>
              </a:ln>
              <a:solidFill>
                <a:srgbClr val="C00000"/>
              </a:solidFill>
              <a:effectLst/>
              <a:uLnTx/>
              <a:uFillTx/>
              <a:latin typeface="Arial" panose="020B0604020202020204" pitchFamily="34" charset="0"/>
              <a:ea typeface="ヒラギノ角ゴ Pro W3"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400" b="0" i="0" u="none" strike="noStrike" kern="1200" cap="none" spc="0" normalizeH="0" baseline="0" noProof="0" dirty="0">
                <a:ln>
                  <a:noFill/>
                </a:ln>
                <a:solidFill>
                  <a:srgbClr val="C00000"/>
                </a:solidFill>
                <a:effectLst/>
                <a:uLnTx/>
                <a:uFillTx/>
                <a:latin typeface="Arial" panose="020B0604020202020204" pitchFamily="34" charset="0"/>
                <a:ea typeface="ヒラギノ角ゴ Pro W3" charset="-128"/>
                <a:cs typeface="+mn-cs"/>
              </a:rPr>
              <a:t>1 653</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000" b="0" i="0" u="none" strike="noStrike" kern="1200" cap="none" spc="0" normalizeH="0" baseline="0" noProof="0" dirty="0">
              <a:ln>
                <a:noFill/>
              </a:ln>
              <a:solidFill>
                <a:srgbClr val="C00000"/>
              </a:solidFill>
              <a:effectLst/>
              <a:uLnTx/>
              <a:uFillTx/>
              <a:latin typeface="Arial" panose="020B0604020202020204" pitchFamily="34" charset="0"/>
              <a:ea typeface="ヒラギノ角ゴ Pro W3"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400" b="0" i="0" u="none" strike="noStrike" kern="1200" cap="none" spc="0" normalizeH="0" baseline="0" noProof="0" dirty="0">
                <a:ln>
                  <a:noFill/>
                </a:ln>
                <a:solidFill>
                  <a:srgbClr val="C00000"/>
                </a:solidFill>
                <a:effectLst/>
                <a:uLnTx/>
                <a:uFillTx/>
                <a:latin typeface="Arial" panose="020B0604020202020204" pitchFamily="34" charset="0"/>
                <a:ea typeface="ヒラギノ角ゴ Pro W3" charset="-128"/>
                <a:cs typeface="+mn-cs"/>
              </a:rPr>
              <a:t>1 889</a:t>
            </a:r>
          </a:p>
        </p:txBody>
      </p:sp>
    </p:spTree>
    <p:extLst>
      <p:ext uri="{BB962C8B-B14F-4D97-AF65-F5344CB8AC3E}">
        <p14:creationId xmlns:p14="http://schemas.microsoft.com/office/powerpoint/2010/main" val="2952850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en-GB" dirty="0"/>
              <a:t>TRF - FORMÅL OG MOTTO</a:t>
            </a:r>
          </a:p>
        </p:txBody>
      </p:sp>
      <p:pic>
        <p:nvPicPr>
          <p:cNvPr id="6" name="Bilde 5" descr="Screen Shot 2017-11-19 at 13.24.40.png"/>
          <p:cNvPicPr>
            <a:picLocks noChangeAspect="1"/>
          </p:cNvPicPr>
          <p:nvPr/>
        </p:nvPicPr>
        <p:blipFill>
          <a:blip r:embed="rId2"/>
          <a:stretch>
            <a:fillRect/>
          </a:stretch>
        </p:blipFill>
        <p:spPr>
          <a:xfrm>
            <a:off x="971609" y="1052736"/>
            <a:ext cx="7590879" cy="5212647"/>
          </a:xfrm>
          <a:prstGeom prst="rect">
            <a:avLst/>
          </a:prstGeom>
        </p:spPr>
      </p:pic>
    </p:spTree>
    <p:extLst>
      <p:ext uri="{BB962C8B-B14F-4D97-AF65-F5344CB8AC3E}">
        <p14:creationId xmlns:p14="http://schemas.microsoft.com/office/powerpoint/2010/main" val="887125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863262-168A-40EF-9274-0C7652D7D386}"/>
              </a:ext>
            </a:extLst>
          </p:cNvPr>
          <p:cNvSpPr>
            <a:spLocks noGrp="1"/>
          </p:cNvSpPr>
          <p:nvPr>
            <p:ph type="title"/>
          </p:nvPr>
        </p:nvSpPr>
        <p:spPr/>
        <p:txBody>
          <a:bodyPr/>
          <a:lstStyle/>
          <a:p>
            <a:r>
              <a:rPr lang="nb-NO" dirty="0"/>
              <a:t>Verdenspresident 2021-2022</a:t>
            </a:r>
          </a:p>
        </p:txBody>
      </p:sp>
      <p:pic>
        <p:nvPicPr>
          <p:cNvPr id="5" name="Plassholder for innhold 4" descr="Et bilde som inneholder person, dress, mann, kledd&#10;&#10;Automatisk generert beskrivelse">
            <a:extLst>
              <a:ext uri="{FF2B5EF4-FFF2-40B4-BE49-F238E27FC236}">
                <a16:creationId xmlns:a16="http://schemas.microsoft.com/office/drawing/2014/main" id="{426EF7A9-5B14-48D3-8797-4D6D89F86C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750704"/>
            <a:ext cx="2736304" cy="3512453"/>
          </a:xfrm>
        </p:spPr>
      </p:pic>
      <p:sp>
        <p:nvSpPr>
          <p:cNvPr id="7" name="TekstSylinder 6">
            <a:extLst>
              <a:ext uri="{FF2B5EF4-FFF2-40B4-BE49-F238E27FC236}">
                <a16:creationId xmlns:a16="http://schemas.microsoft.com/office/drawing/2014/main" id="{B96E40B0-7C2B-4C76-A8BA-96B89EF7CB39}"/>
              </a:ext>
            </a:extLst>
          </p:cNvPr>
          <p:cNvSpPr txBox="1"/>
          <p:nvPr/>
        </p:nvSpPr>
        <p:spPr>
          <a:xfrm>
            <a:off x="4860034" y="2095270"/>
            <a:ext cx="2880318" cy="1261722"/>
          </a:xfrm>
          <a:prstGeom prst="rect">
            <a:avLst/>
          </a:prstGeom>
          <a:noFill/>
        </p:spPr>
        <p:txBody>
          <a:bodyPr wrap="square" rtlCol="0">
            <a:spAutoFit/>
          </a:bodyPr>
          <a:lstStyle/>
          <a:p>
            <a:endParaRPr lang="nb-NO" dirty="0"/>
          </a:p>
        </p:txBody>
      </p:sp>
      <p:sp>
        <p:nvSpPr>
          <p:cNvPr id="8" name="TekstSylinder 7">
            <a:extLst>
              <a:ext uri="{FF2B5EF4-FFF2-40B4-BE49-F238E27FC236}">
                <a16:creationId xmlns:a16="http://schemas.microsoft.com/office/drawing/2014/main" id="{D993357E-85C1-4BB6-A273-718216583288}"/>
              </a:ext>
            </a:extLst>
          </p:cNvPr>
          <p:cNvSpPr txBox="1"/>
          <p:nvPr/>
        </p:nvSpPr>
        <p:spPr>
          <a:xfrm>
            <a:off x="4875598" y="2243795"/>
            <a:ext cx="2880317" cy="2677656"/>
          </a:xfrm>
          <a:prstGeom prst="rect">
            <a:avLst/>
          </a:prstGeom>
          <a:noFill/>
        </p:spPr>
        <p:txBody>
          <a:bodyPr wrap="square" rtlCol="0">
            <a:spAutoFit/>
          </a:bodyPr>
          <a:lstStyle/>
          <a:p>
            <a:r>
              <a:rPr lang="en-US" b="1"/>
              <a:t>Shekhar Mehta</a:t>
            </a:r>
          </a:p>
          <a:p>
            <a:r>
              <a:rPr lang="en-US" b="1"/>
              <a:t>President 2021-22</a:t>
            </a:r>
          </a:p>
          <a:p>
            <a:r>
              <a:rPr lang="en-US" b="1"/>
              <a:t>Rotary Club of Calcutta-Mahanagar</a:t>
            </a:r>
          </a:p>
          <a:p>
            <a:r>
              <a:rPr lang="en-US" b="1"/>
              <a:t>West Bengal, India</a:t>
            </a:r>
          </a:p>
        </p:txBody>
      </p:sp>
      <p:sp>
        <p:nvSpPr>
          <p:cNvPr id="10" name="TekstSylinder 9">
            <a:extLst>
              <a:ext uri="{FF2B5EF4-FFF2-40B4-BE49-F238E27FC236}">
                <a16:creationId xmlns:a16="http://schemas.microsoft.com/office/drawing/2014/main" id="{6E3EC131-AD73-466E-B6B9-7FE8BC346E3B}"/>
              </a:ext>
            </a:extLst>
          </p:cNvPr>
          <p:cNvSpPr txBox="1"/>
          <p:nvPr/>
        </p:nvSpPr>
        <p:spPr>
          <a:xfrm>
            <a:off x="6624228" y="6309320"/>
            <a:ext cx="2232248" cy="461665"/>
          </a:xfrm>
          <a:prstGeom prst="rect">
            <a:avLst/>
          </a:prstGeom>
          <a:noFill/>
        </p:spPr>
        <p:txBody>
          <a:bodyPr wrap="square" rtlCol="0">
            <a:spAutoFit/>
          </a:bodyPr>
          <a:lstStyle/>
          <a:p>
            <a:endParaRPr lang="nb-NO" dirty="0"/>
          </a:p>
        </p:txBody>
      </p:sp>
      <p:sp>
        <p:nvSpPr>
          <p:cNvPr id="13" name="TekstSylinder 12">
            <a:extLst>
              <a:ext uri="{FF2B5EF4-FFF2-40B4-BE49-F238E27FC236}">
                <a16:creationId xmlns:a16="http://schemas.microsoft.com/office/drawing/2014/main" id="{1737F0D2-BE32-40CD-B232-BBEB4D6C20DE}"/>
              </a:ext>
            </a:extLst>
          </p:cNvPr>
          <p:cNvSpPr txBox="1"/>
          <p:nvPr/>
        </p:nvSpPr>
        <p:spPr>
          <a:xfrm>
            <a:off x="6588224" y="6021289"/>
            <a:ext cx="2232248" cy="648072"/>
          </a:xfrm>
          <a:prstGeom prst="rect">
            <a:avLst/>
          </a:prstGeom>
          <a:noFill/>
        </p:spPr>
        <p:txBody>
          <a:bodyPr wrap="square" rtlCol="0">
            <a:spAutoFit/>
          </a:bodyPr>
          <a:lstStyle/>
          <a:p>
            <a:endParaRPr lang="nb-NO" dirty="0"/>
          </a:p>
        </p:txBody>
      </p:sp>
      <p:sp>
        <p:nvSpPr>
          <p:cNvPr id="14" name="TekstSylinder 13">
            <a:extLst>
              <a:ext uri="{FF2B5EF4-FFF2-40B4-BE49-F238E27FC236}">
                <a16:creationId xmlns:a16="http://schemas.microsoft.com/office/drawing/2014/main" id="{7FB196BE-82A5-4C18-AA3C-4F5B8473369C}"/>
              </a:ext>
            </a:extLst>
          </p:cNvPr>
          <p:cNvSpPr txBox="1"/>
          <p:nvPr/>
        </p:nvSpPr>
        <p:spPr>
          <a:xfrm>
            <a:off x="6588224" y="5985284"/>
            <a:ext cx="2232248" cy="648072"/>
          </a:xfrm>
          <a:prstGeom prst="rect">
            <a:avLst/>
          </a:prstGeom>
          <a:noFill/>
        </p:spPr>
        <p:txBody>
          <a:bodyPr wrap="square" rtlCol="0">
            <a:spAutoFit/>
          </a:bodyPr>
          <a:lstStyle/>
          <a:p>
            <a:endParaRPr lang="nb-NO" dirty="0"/>
          </a:p>
        </p:txBody>
      </p:sp>
      <p:pic>
        <p:nvPicPr>
          <p:cNvPr id="16" name="Bilde 15" descr="Et bilde som inneholder tekst&#10;&#10;Automatisk generert beskrivelse">
            <a:extLst>
              <a:ext uri="{FF2B5EF4-FFF2-40B4-BE49-F238E27FC236}">
                <a16:creationId xmlns:a16="http://schemas.microsoft.com/office/drawing/2014/main" id="{71CA8362-849B-4D41-81E6-FBCA7C298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5296" y="6097781"/>
            <a:ext cx="1343212" cy="571580"/>
          </a:xfrm>
          <a:prstGeom prst="rect">
            <a:avLst/>
          </a:prstGeom>
        </p:spPr>
      </p:pic>
      <p:sp>
        <p:nvSpPr>
          <p:cNvPr id="17" name="TekstSylinder 16">
            <a:extLst>
              <a:ext uri="{FF2B5EF4-FFF2-40B4-BE49-F238E27FC236}">
                <a16:creationId xmlns:a16="http://schemas.microsoft.com/office/drawing/2014/main" id="{CF1A51C5-FCFE-4246-B7D5-3F61FDE8E9F6}"/>
              </a:ext>
            </a:extLst>
          </p:cNvPr>
          <p:cNvSpPr txBox="1"/>
          <p:nvPr/>
        </p:nvSpPr>
        <p:spPr>
          <a:xfrm>
            <a:off x="6530778" y="5807012"/>
            <a:ext cx="2232248" cy="648072"/>
          </a:xfrm>
          <a:prstGeom prst="rect">
            <a:avLst/>
          </a:prstGeom>
          <a:noFill/>
        </p:spPr>
        <p:txBody>
          <a:bodyPr wrap="square" rtlCol="0">
            <a:spAutoFit/>
          </a:bodyPr>
          <a:lstStyle/>
          <a:p>
            <a:endParaRPr lang="nb-NO" dirty="0"/>
          </a:p>
        </p:txBody>
      </p:sp>
    </p:spTree>
    <p:extLst>
      <p:ext uri="{BB962C8B-B14F-4D97-AF65-F5344CB8AC3E}">
        <p14:creationId xmlns:p14="http://schemas.microsoft.com/office/powerpoint/2010/main" val="2088856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8FD3FDA-DBCE-454E-8B69-165C6504D953}"/>
              </a:ext>
            </a:extLst>
          </p:cNvPr>
          <p:cNvSpPr>
            <a:spLocks noGrp="1"/>
          </p:cNvSpPr>
          <p:nvPr>
            <p:ph type="title"/>
          </p:nvPr>
        </p:nvSpPr>
        <p:spPr/>
        <p:txBody>
          <a:bodyPr/>
          <a:lstStyle/>
          <a:p>
            <a:r>
              <a:rPr lang="nb-NO" sz="3600" b="1" dirty="0">
                <a:latin typeface="Arial Narrow" panose="020B0606020202030204" pitchFamily="34" charset="0"/>
              </a:rPr>
              <a:t>THE ROTARY FOUNDATION (TRF)</a:t>
            </a:r>
          </a:p>
        </p:txBody>
      </p:sp>
      <p:sp>
        <p:nvSpPr>
          <p:cNvPr id="7" name="TekstSylinder 6">
            <a:extLst>
              <a:ext uri="{FF2B5EF4-FFF2-40B4-BE49-F238E27FC236}">
                <a16:creationId xmlns:a16="http://schemas.microsoft.com/office/drawing/2014/main" id="{32AC3C6C-C14F-4ED1-8A32-28923DD7F3AD}"/>
              </a:ext>
            </a:extLst>
          </p:cNvPr>
          <p:cNvSpPr txBox="1"/>
          <p:nvPr/>
        </p:nvSpPr>
        <p:spPr>
          <a:xfrm>
            <a:off x="333689" y="1119554"/>
            <a:ext cx="8581711" cy="5262979"/>
          </a:xfrm>
          <a:prstGeom prst="rect">
            <a:avLst/>
          </a:prstGeom>
          <a:noFill/>
        </p:spPr>
        <p:txBody>
          <a:bodyPr wrap="square" rtlCol="0">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«Banken» vår gjør om våre pengebidrag til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prosjekter som endrer liv – både lokalt og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i verden for øvrig.</a:t>
            </a:r>
            <a:b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br>
            <a:endParaRPr kumimoji="0" lang="nb-NO" sz="2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TRF er </a:t>
            </a:r>
            <a:r>
              <a:rPr kumimoji="0" lang="nb-NO" sz="3200" b="0" i="0" u="none" strike="noStrike" kern="1200" cap="none" spc="0" normalizeH="0" baseline="0" noProof="0" dirty="0" err="1">
                <a:ln>
                  <a:noFill/>
                </a:ln>
                <a:solidFill>
                  <a:srgbClr val="000000"/>
                </a:solidFill>
                <a:effectLst/>
                <a:uLnTx/>
                <a:uFillTx/>
                <a:latin typeface="Arial" panose="020B0604020202020204" pitchFamily="34" charset="0"/>
                <a:ea typeface="ヒラギノ角ゴ Pro W3" charset="-128"/>
                <a:cs typeface="+mn-cs"/>
              </a:rPr>
              <a:t>Rotarys</a:t>
            </a: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 «flaggskip» - 100 år i 2017</a:t>
            </a:r>
            <a:b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br>
            <a:endParaRPr kumimoji="0" lang="nb-NO" sz="2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TRF finansierer </a:t>
            </a:r>
            <a:r>
              <a:rPr kumimoji="0" lang="nb-NO" sz="3200" b="0" i="0" u="none" strike="noStrike" kern="1200" cap="none" spc="0" normalizeH="0" baseline="0" noProof="0" dirty="0" err="1">
                <a:ln>
                  <a:noFill/>
                </a:ln>
                <a:solidFill>
                  <a:srgbClr val="000000"/>
                </a:solidFill>
                <a:effectLst/>
                <a:uLnTx/>
                <a:uFillTx/>
                <a:latin typeface="Arial" panose="020B0604020202020204" pitchFamily="34" charset="0"/>
                <a:ea typeface="ヒラギノ角ゴ Pro W3" charset="-128"/>
                <a:cs typeface="+mn-cs"/>
              </a:rPr>
              <a:t>Rotarys</a:t>
            </a: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 stipendordninger og humanitære prosjekter via:</a:t>
            </a:r>
          </a:p>
          <a:p>
            <a:pPr marL="914400" marR="0" lvl="1" indent="-45720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District </a:t>
            </a:r>
            <a:r>
              <a:rPr kumimoji="0" lang="nb-NO" sz="3200" b="0" i="0" u="none" strike="noStrike" kern="1200" cap="none" spc="0" normalizeH="0" baseline="0" noProof="0" dirty="0" err="1">
                <a:ln>
                  <a:noFill/>
                </a:ln>
                <a:solidFill>
                  <a:srgbClr val="000000"/>
                </a:solidFill>
                <a:effectLst/>
                <a:uLnTx/>
                <a:uFillTx/>
                <a:latin typeface="Arial" panose="020B0604020202020204" pitchFamily="34" charset="0"/>
                <a:ea typeface="ヒラギノ角ゴ Pro W3" charset="-128"/>
                <a:cs typeface="+mn-cs"/>
              </a:rPr>
              <a:t>Grants</a:t>
            </a:r>
            <a:endPar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endParaRPr>
          </a:p>
          <a:p>
            <a:pPr marL="914400" marR="0" lvl="1" indent="-45720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Global </a:t>
            </a:r>
            <a:r>
              <a:rPr kumimoji="0" lang="nb-NO" sz="3200" b="0" i="0" u="none" strike="noStrike" kern="1200" cap="none" spc="0" normalizeH="0" baseline="0" noProof="0" dirty="0" err="1">
                <a:ln>
                  <a:noFill/>
                </a:ln>
                <a:solidFill>
                  <a:srgbClr val="000000"/>
                </a:solidFill>
                <a:effectLst/>
                <a:uLnTx/>
                <a:uFillTx/>
                <a:latin typeface="Arial" panose="020B0604020202020204" pitchFamily="34" charset="0"/>
                <a:ea typeface="ヒラギノ角ゴ Pro W3" charset="-128"/>
                <a:cs typeface="+mn-cs"/>
              </a:rPr>
              <a:t>Grants</a:t>
            </a:r>
            <a:endPar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2835488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8FD3FDA-DBCE-454E-8B69-165C6504D953}"/>
              </a:ext>
            </a:extLst>
          </p:cNvPr>
          <p:cNvSpPr>
            <a:spLocks noGrp="1"/>
          </p:cNvSpPr>
          <p:nvPr>
            <p:ph type="title"/>
          </p:nvPr>
        </p:nvSpPr>
        <p:spPr/>
        <p:txBody>
          <a:bodyPr/>
          <a:lstStyle/>
          <a:p>
            <a:r>
              <a:rPr lang="nb-NO" sz="3600" b="1" dirty="0">
                <a:latin typeface="Arial Narrow" panose="020B0606020202030204" pitchFamily="34" charset="0"/>
              </a:rPr>
              <a:t>THE ROTARY FOUNDATION (TRF)</a:t>
            </a:r>
          </a:p>
        </p:txBody>
      </p:sp>
      <p:sp>
        <p:nvSpPr>
          <p:cNvPr id="7" name="TekstSylinder 6">
            <a:extLst>
              <a:ext uri="{FF2B5EF4-FFF2-40B4-BE49-F238E27FC236}">
                <a16:creationId xmlns:a16="http://schemas.microsoft.com/office/drawing/2014/main" id="{32AC3C6C-C14F-4ED1-8A32-28923DD7F3AD}"/>
              </a:ext>
            </a:extLst>
          </p:cNvPr>
          <p:cNvSpPr txBox="1"/>
          <p:nvPr/>
        </p:nvSpPr>
        <p:spPr>
          <a:xfrm>
            <a:off x="333689" y="1337370"/>
            <a:ext cx="8581711" cy="4462760"/>
          </a:xfrm>
          <a:prstGeom prst="rect">
            <a:avLst/>
          </a:prstGeom>
          <a:noFill/>
        </p:spPr>
        <p:txBody>
          <a:bodyPr wrap="square" rtlCol="0">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Hvert år arrangerer distriktet seminar om TRF</a:t>
            </a:r>
            <a:b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br>
            <a:endParaRPr kumimoji="0" lang="nb-NO" sz="2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Der gjennomgås hva TRF er og hva «banken» kan tilby søkere</a:t>
            </a:r>
            <a:b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br>
            <a:endParaRPr kumimoji="0" lang="nb-NO" sz="2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Hvordan søkeprosessen er (online)</a:t>
            </a:r>
            <a:b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br>
            <a:endParaRPr kumimoji="0" lang="nb-NO" sz="2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Men banken kan ikke låne oss noe om vi ikke også skyter inn penger (3-årsregel)</a:t>
            </a:r>
          </a:p>
        </p:txBody>
      </p:sp>
    </p:spTree>
    <p:extLst>
      <p:ext uri="{BB962C8B-B14F-4D97-AF65-F5344CB8AC3E}">
        <p14:creationId xmlns:p14="http://schemas.microsoft.com/office/powerpoint/2010/main" val="1636571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8FD3FDA-DBCE-454E-8B69-165C6504D953}"/>
              </a:ext>
            </a:extLst>
          </p:cNvPr>
          <p:cNvSpPr>
            <a:spLocks noGrp="1"/>
          </p:cNvSpPr>
          <p:nvPr>
            <p:ph type="title"/>
          </p:nvPr>
        </p:nvSpPr>
        <p:spPr/>
        <p:txBody>
          <a:bodyPr/>
          <a:lstStyle/>
          <a:p>
            <a:r>
              <a:rPr lang="nb-NO" sz="3600" b="1" dirty="0">
                <a:latin typeface="Arial Narrow" panose="020B0606020202030204" pitchFamily="34" charset="0"/>
              </a:rPr>
              <a:t>THE ROTARY FOUNDATION (TRF)</a:t>
            </a:r>
          </a:p>
        </p:txBody>
      </p:sp>
      <p:sp>
        <p:nvSpPr>
          <p:cNvPr id="7" name="TekstSylinder 6">
            <a:extLst>
              <a:ext uri="{FF2B5EF4-FFF2-40B4-BE49-F238E27FC236}">
                <a16:creationId xmlns:a16="http://schemas.microsoft.com/office/drawing/2014/main" id="{32AC3C6C-C14F-4ED1-8A32-28923DD7F3AD}"/>
              </a:ext>
            </a:extLst>
          </p:cNvPr>
          <p:cNvSpPr txBox="1"/>
          <p:nvPr/>
        </p:nvSpPr>
        <p:spPr>
          <a:xfrm>
            <a:off x="333689" y="1337370"/>
            <a:ext cx="8581711" cy="501675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SYSTEMET VIRKER SLIK: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Det beløp klubbene i et distrikt bidrar med til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det årlige programfondet (</a:t>
            </a:r>
            <a:r>
              <a:rPr kumimoji="0" lang="nb-NO" sz="3200" b="0" i="0" u="none" strike="noStrike" kern="1200" cap="none" spc="0" normalizeH="0" baseline="0" noProof="0" dirty="0" err="1">
                <a:ln>
                  <a:noFill/>
                </a:ln>
                <a:solidFill>
                  <a:srgbClr val="000000"/>
                </a:solidFill>
                <a:effectLst/>
                <a:uLnTx/>
                <a:uFillTx/>
                <a:latin typeface="Arial" panose="020B0604020202020204" pitchFamily="34" charset="0"/>
                <a:ea typeface="ヒラギノ角ゴ Pro W3" charset="-128"/>
                <a:cs typeface="+mn-cs"/>
              </a:rPr>
              <a:t>Annual</a:t>
            </a: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 Fund) et år,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blir delt i to like deler, og kan brukes til ulike program tre år etter at bidragene er gitt.</a:t>
            </a:r>
          </a:p>
          <a:p>
            <a:pPr marL="0" marR="0" lvl="0" indent="0" algn="l" defTabSz="914400" rtl="0" eaLnBrk="0" fontAlgn="base" latinLnBrk="0" hangingPunct="0">
              <a:lnSpc>
                <a:spcPct val="100000"/>
              </a:lnSpc>
              <a:spcBef>
                <a:spcPct val="0"/>
              </a:spcBef>
              <a:spcAft>
                <a:spcPct val="0"/>
              </a:spcAft>
              <a:buClrTx/>
              <a:buSzTx/>
              <a:buFontTx/>
              <a:buNone/>
              <a:tabLst/>
              <a:defRPr/>
            </a:pPr>
            <a:r>
              <a:rPr lang="nb-NO" sz="3200" dirty="0">
                <a:solidFill>
                  <a:srgbClr val="000000"/>
                </a:solidFill>
                <a:latin typeface="Arial" panose="020B0604020202020204" pitchFamily="34" charset="0"/>
                <a:ea typeface="ヒラギノ角ゴ Pro W3" charset="-128"/>
                <a:cs typeface="+mn-cs"/>
              </a:rPr>
              <a:t>Medlemskontingent går ikke direkte til Foundation. Bidragene kommer fra klubber og medlemmer.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2761840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8FD3FDA-DBCE-454E-8B69-165C6504D953}"/>
              </a:ext>
            </a:extLst>
          </p:cNvPr>
          <p:cNvSpPr>
            <a:spLocks noGrp="1"/>
          </p:cNvSpPr>
          <p:nvPr>
            <p:ph type="title"/>
          </p:nvPr>
        </p:nvSpPr>
        <p:spPr/>
        <p:txBody>
          <a:bodyPr/>
          <a:lstStyle/>
          <a:p>
            <a:r>
              <a:rPr lang="nb-NO" sz="3600" b="1" dirty="0">
                <a:latin typeface="Arial Narrow" panose="020B0606020202030204" pitchFamily="34" charset="0"/>
              </a:rPr>
              <a:t>THE ROTARY FOUNDATION (TRF)</a:t>
            </a:r>
          </a:p>
        </p:txBody>
      </p:sp>
      <p:sp>
        <p:nvSpPr>
          <p:cNvPr id="7" name="TekstSylinder 6">
            <a:extLst>
              <a:ext uri="{FF2B5EF4-FFF2-40B4-BE49-F238E27FC236}">
                <a16:creationId xmlns:a16="http://schemas.microsoft.com/office/drawing/2014/main" id="{32AC3C6C-C14F-4ED1-8A32-28923DD7F3AD}"/>
              </a:ext>
            </a:extLst>
          </p:cNvPr>
          <p:cNvSpPr txBox="1"/>
          <p:nvPr/>
        </p:nvSpPr>
        <p:spPr>
          <a:xfrm>
            <a:off x="333689" y="1337370"/>
            <a:ext cx="8581711" cy="452431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a) Halvparten av den summen alle klubbene i et distrikt bidrar med til det årlige programfondet (</a:t>
            </a:r>
            <a:r>
              <a:rPr kumimoji="0" lang="nb-NO" sz="3200" b="0" i="0" u="none" strike="noStrike" kern="1200" cap="none" spc="0" normalizeH="0" baseline="0" noProof="0" dirty="0" err="1">
                <a:ln>
                  <a:noFill/>
                </a:ln>
                <a:solidFill>
                  <a:srgbClr val="000000"/>
                </a:solidFill>
                <a:effectLst/>
                <a:uLnTx/>
                <a:uFillTx/>
                <a:latin typeface="Arial" panose="020B0604020202020204" pitchFamily="34" charset="0"/>
                <a:ea typeface="ヒラギノ角ゴ Pro W3" charset="-128"/>
                <a:cs typeface="+mn-cs"/>
              </a:rPr>
              <a:t>Annual</a:t>
            </a: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 Fund) i ett </a:t>
            </a:r>
            <a:r>
              <a:rPr kumimoji="0" lang="nb-NO" sz="3200" b="0" i="0" u="none" strike="noStrike" kern="1200" cap="none" spc="0" normalizeH="0" baseline="0" noProof="0" dirty="0" err="1">
                <a:ln>
                  <a:noFill/>
                </a:ln>
                <a:solidFill>
                  <a:srgbClr val="000000"/>
                </a:solidFill>
                <a:effectLst/>
                <a:uLnTx/>
                <a:uFillTx/>
                <a:latin typeface="Arial" panose="020B0604020202020204" pitchFamily="34" charset="0"/>
                <a:ea typeface="ヒラギノ角ゴ Pro W3" charset="-128"/>
                <a:cs typeface="+mn-cs"/>
              </a:rPr>
              <a:t>Rotary</a:t>
            </a: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 år, går til Verdensfondet (The World Fund (WF)). </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b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Det er styret i TRF som bestemmer bruken av pengene i Verdensfondet. Midlene blir blant annet brukt til den del av Global Grant som </a:t>
            </a:r>
            <a:r>
              <a:rPr kumimoji="0" lang="nb-NO" sz="3200" b="0" i="0" u="none" strike="noStrike" kern="1200" cap="none" spc="0" normalizeH="0" baseline="0" noProof="0" dirty="0" err="1">
                <a:ln>
                  <a:noFill/>
                </a:ln>
                <a:solidFill>
                  <a:srgbClr val="000000"/>
                </a:solidFill>
                <a:effectLst/>
                <a:uLnTx/>
                <a:uFillTx/>
                <a:latin typeface="Arial" panose="020B0604020202020204" pitchFamily="34" charset="0"/>
                <a:ea typeface="ヒラギノ角ゴ Pro W3" charset="-128"/>
                <a:cs typeface="+mn-cs"/>
              </a:rPr>
              <a:t>Rotaryfondet</a:t>
            </a: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 bidrar med. </a:t>
            </a:r>
          </a:p>
        </p:txBody>
      </p:sp>
    </p:spTree>
    <p:extLst>
      <p:ext uri="{BB962C8B-B14F-4D97-AF65-F5344CB8AC3E}">
        <p14:creationId xmlns:p14="http://schemas.microsoft.com/office/powerpoint/2010/main" val="3194939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8FD3FDA-DBCE-454E-8B69-165C6504D953}"/>
              </a:ext>
            </a:extLst>
          </p:cNvPr>
          <p:cNvSpPr>
            <a:spLocks noGrp="1"/>
          </p:cNvSpPr>
          <p:nvPr>
            <p:ph type="title"/>
          </p:nvPr>
        </p:nvSpPr>
        <p:spPr/>
        <p:txBody>
          <a:bodyPr/>
          <a:lstStyle/>
          <a:p>
            <a:r>
              <a:rPr lang="nb-NO" sz="3600" b="1" dirty="0">
                <a:latin typeface="Arial Narrow" panose="020B0606020202030204" pitchFamily="34" charset="0"/>
              </a:rPr>
              <a:t>THE ROTARY FOUNDATION (TRF)</a:t>
            </a:r>
          </a:p>
        </p:txBody>
      </p:sp>
      <p:sp>
        <p:nvSpPr>
          <p:cNvPr id="7" name="TekstSylinder 6">
            <a:extLst>
              <a:ext uri="{FF2B5EF4-FFF2-40B4-BE49-F238E27FC236}">
                <a16:creationId xmlns:a16="http://schemas.microsoft.com/office/drawing/2014/main" id="{32AC3C6C-C14F-4ED1-8A32-28923DD7F3AD}"/>
              </a:ext>
            </a:extLst>
          </p:cNvPr>
          <p:cNvSpPr txBox="1"/>
          <p:nvPr/>
        </p:nvSpPr>
        <p:spPr>
          <a:xfrm>
            <a:off x="333689" y="1337370"/>
            <a:ext cx="8581711" cy="35394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b) Den andre halvparten av bidragene går til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distriktets ”konto” i TRF (District </a:t>
            </a:r>
            <a:r>
              <a:rPr kumimoji="0" lang="nb-NO" sz="3200" b="0" i="0" u="none" strike="noStrike" kern="1200" cap="none" spc="0" normalizeH="0" baseline="0" noProof="0" dirty="0" err="1">
                <a:ln>
                  <a:noFill/>
                </a:ln>
                <a:solidFill>
                  <a:srgbClr val="000000"/>
                </a:solidFill>
                <a:effectLst/>
                <a:uLnTx/>
                <a:uFillTx/>
                <a:latin typeface="Arial" panose="020B0604020202020204" pitchFamily="34" charset="0"/>
                <a:ea typeface="ヒラギノ角ゴ Pro W3" charset="-128"/>
                <a:cs typeface="+mn-cs"/>
              </a:rPr>
              <a:t>Designated</a:t>
            </a:r>
            <a:endPar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Fund=DDF). </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br>
            <a:r>
              <a:rPr kumimoji="0" lang="nb-NO" sz="3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Det enkelte distrikt avgjør selv hvordan disse pengene skal brukes basert på gjeldende regelverk.</a:t>
            </a:r>
          </a:p>
        </p:txBody>
      </p:sp>
    </p:spTree>
    <p:extLst>
      <p:ext uri="{BB962C8B-B14F-4D97-AF65-F5344CB8AC3E}">
        <p14:creationId xmlns:p14="http://schemas.microsoft.com/office/powerpoint/2010/main" val="2013465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8FD3FDA-DBCE-454E-8B69-165C6504D953}"/>
              </a:ext>
            </a:extLst>
          </p:cNvPr>
          <p:cNvSpPr>
            <a:spLocks noGrp="1"/>
          </p:cNvSpPr>
          <p:nvPr>
            <p:ph type="title"/>
          </p:nvPr>
        </p:nvSpPr>
        <p:spPr/>
        <p:txBody>
          <a:bodyPr/>
          <a:lstStyle/>
          <a:p>
            <a:r>
              <a:rPr lang="nb-NO" sz="3600" b="1" dirty="0">
                <a:latin typeface="Arial Narrow" panose="020B0606020202030204" pitchFamily="34" charset="0"/>
              </a:rPr>
              <a:t>THE ROTARY FOUNDATION (TRF)</a:t>
            </a:r>
          </a:p>
        </p:txBody>
      </p:sp>
      <p:sp>
        <p:nvSpPr>
          <p:cNvPr id="7" name="TekstSylinder 6">
            <a:extLst>
              <a:ext uri="{FF2B5EF4-FFF2-40B4-BE49-F238E27FC236}">
                <a16:creationId xmlns:a16="http://schemas.microsoft.com/office/drawing/2014/main" id="{32AC3C6C-C14F-4ED1-8A32-28923DD7F3AD}"/>
              </a:ext>
            </a:extLst>
          </p:cNvPr>
          <p:cNvSpPr txBox="1"/>
          <p:nvPr/>
        </p:nvSpPr>
        <p:spPr>
          <a:xfrm>
            <a:off x="333689" y="1219200"/>
            <a:ext cx="8581711" cy="517064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1. GLOBAL GRANTS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 internasjonale prosjekter som må tilfredsstille følgende krav/forutsetninger: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Langsiktige, bærekraftige og målbare prosjekter som må brukes innenfor minst ett av </a:t>
            </a:r>
            <a:r>
              <a:rPr kumimoji="0" lang="nb-NO" sz="3000" b="0" i="0" u="none" strike="noStrike" kern="1200" cap="none" spc="0" normalizeH="0" baseline="0" noProof="0" dirty="0" err="1">
                <a:ln>
                  <a:noFill/>
                </a:ln>
                <a:solidFill>
                  <a:srgbClr val="000000"/>
                </a:solidFill>
                <a:effectLst/>
                <a:uLnTx/>
                <a:uFillTx/>
                <a:latin typeface="Arial" panose="020B0604020202020204" pitchFamily="34" charset="0"/>
                <a:ea typeface="ヒラギノ角ゴ Pro W3" charset="-128"/>
                <a:cs typeface="+mn-cs"/>
              </a:rPr>
              <a:t>Rotarys</a:t>
            </a:r>
            <a:r>
              <a:rPr kumimoji="0" lang="nb-NO" sz="3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 6 (snart 7) fokusområder, min. USD 30.000.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2. DISTRICT GRANTS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 mindre prosjekter uten krav til minstebeløp. De trenger heller ikke tilfredsstille de seks fokusområdene, men må være innenfor </a:t>
            </a:r>
            <a:r>
              <a:rPr kumimoji="0" lang="nb-NO" sz="3000" b="0" i="0" u="none" strike="noStrike" kern="1200" cap="none" spc="0" normalizeH="0" baseline="0" noProof="0" dirty="0" err="1">
                <a:ln>
                  <a:noFill/>
                </a:ln>
                <a:solidFill>
                  <a:srgbClr val="000000"/>
                </a:solidFill>
                <a:effectLst/>
                <a:uLnTx/>
                <a:uFillTx/>
                <a:latin typeface="Arial" panose="020B0604020202020204" pitchFamily="34" charset="0"/>
                <a:ea typeface="ヒラギノ角ゴ Pro W3" charset="-128"/>
                <a:cs typeface="+mn-cs"/>
              </a:rPr>
              <a:t>Rotarys</a:t>
            </a:r>
            <a:r>
              <a:rPr kumimoji="0" lang="nb-NO" sz="3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 visjon og målsetting (</a:t>
            </a:r>
            <a:r>
              <a:rPr kumimoji="0" lang="nb-NO" sz="3000" b="0" i="0" u="none" strike="noStrike" kern="1200" cap="none" spc="0" normalizeH="0" baseline="0" noProof="0" dirty="0" err="1">
                <a:ln>
                  <a:noFill/>
                </a:ln>
                <a:solidFill>
                  <a:srgbClr val="000000"/>
                </a:solidFill>
                <a:effectLst/>
                <a:uLnTx/>
                <a:uFillTx/>
                <a:latin typeface="Arial" panose="020B0604020202020204" pitchFamily="34" charset="0"/>
                <a:ea typeface="ヒラギノ角ゴ Pro W3" charset="-128"/>
                <a:cs typeface="+mn-cs"/>
              </a:rPr>
              <a:t>Doing</a:t>
            </a:r>
            <a:r>
              <a:rPr kumimoji="0" lang="nb-NO" sz="3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 Good in </a:t>
            </a:r>
            <a:r>
              <a:rPr kumimoji="0" lang="nb-NO" sz="3000" b="0" i="0" u="none" strike="noStrike" kern="1200" cap="none" spc="0" normalizeH="0" baseline="0" noProof="0" dirty="0" err="1">
                <a:ln>
                  <a:noFill/>
                </a:ln>
                <a:solidFill>
                  <a:srgbClr val="000000"/>
                </a:solidFill>
                <a:effectLst/>
                <a:uLnTx/>
                <a:uFillTx/>
                <a:latin typeface="Arial" panose="020B0604020202020204" pitchFamily="34" charset="0"/>
                <a:ea typeface="ヒラギノ角ゴ Pro W3" charset="-128"/>
                <a:cs typeface="+mn-cs"/>
              </a:rPr>
              <a:t>the</a:t>
            </a:r>
            <a:r>
              <a:rPr kumimoji="0" lang="nb-NO" sz="3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mn-cs"/>
              </a:rPr>
              <a:t> World).</a:t>
            </a:r>
          </a:p>
        </p:txBody>
      </p:sp>
    </p:spTree>
    <p:extLst>
      <p:ext uri="{BB962C8B-B14F-4D97-AF65-F5344CB8AC3E}">
        <p14:creationId xmlns:p14="http://schemas.microsoft.com/office/powerpoint/2010/main" val="2388099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ktangel 17"/>
          <p:cNvSpPr>
            <a:spLocks noChangeArrowheads="1"/>
          </p:cNvSpPr>
          <p:nvPr/>
        </p:nvSpPr>
        <p:spPr bwMode="auto">
          <a:xfrm>
            <a:off x="1654175" y="1412776"/>
            <a:ext cx="7489825" cy="453970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p>
            <a:pPr>
              <a:lnSpc>
                <a:spcPct val="150000"/>
              </a:lnSpc>
              <a:spcBef>
                <a:spcPts val="1800"/>
              </a:spcBef>
            </a:pPr>
            <a:r>
              <a:rPr lang="en-US" dirty="0" err="1">
                <a:latin typeface="Calibri" charset="0"/>
                <a:cs typeface="Calibri" charset="0"/>
              </a:rPr>
              <a:t>Fredsarbeid</a:t>
            </a:r>
            <a:r>
              <a:rPr lang="en-US" dirty="0">
                <a:latin typeface="Calibri" charset="0"/>
                <a:cs typeface="Calibri" charset="0"/>
              </a:rPr>
              <a:t> </a:t>
            </a:r>
            <a:r>
              <a:rPr lang="en-US" dirty="0" err="1">
                <a:latin typeface="Calibri" charset="0"/>
                <a:cs typeface="Calibri" charset="0"/>
              </a:rPr>
              <a:t>og</a:t>
            </a:r>
            <a:r>
              <a:rPr lang="en-US" dirty="0">
                <a:latin typeface="Calibri" charset="0"/>
                <a:cs typeface="Calibri" charset="0"/>
              </a:rPr>
              <a:t> </a:t>
            </a:r>
            <a:r>
              <a:rPr lang="en-US" dirty="0" err="1">
                <a:latin typeface="Calibri" charset="0"/>
                <a:cs typeface="Calibri" charset="0"/>
              </a:rPr>
              <a:t>konfliktforebygging</a:t>
            </a:r>
            <a:r>
              <a:rPr lang="en-US" dirty="0">
                <a:latin typeface="Calibri" charset="0"/>
                <a:cs typeface="Calibri" charset="0"/>
              </a:rPr>
              <a:t>/</a:t>
            </a:r>
            <a:r>
              <a:rPr lang="en-US" dirty="0" err="1">
                <a:latin typeface="Calibri" charset="0"/>
                <a:cs typeface="Calibri" charset="0"/>
              </a:rPr>
              <a:t>løsning</a:t>
            </a:r>
            <a:endParaRPr lang="nb-NO" dirty="0">
              <a:latin typeface="Calibri" charset="0"/>
              <a:cs typeface="Calibri" charset="0"/>
            </a:endParaRPr>
          </a:p>
          <a:p>
            <a:pPr>
              <a:lnSpc>
                <a:spcPct val="150000"/>
              </a:lnSpc>
              <a:spcBef>
                <a:spcPts val="1800"/>
              </a:spcBef>
            </a:pPr>
            <a:r>
              <a:rPr lang="nb-NO" dirty="0">
                <a:latin typeface="Calibri" charset="0"/>
                <a:cs typeface="Calibri" charset="0"/>
              </a:rPr>
              <a:t>Helse: Sykdomsforebygging og behandling</a:t>
            </a:r>
            <a:endParaRPr lang="nb-NO" dirty="0">
              <a:cs typeface="Calibri" charset="0"/>
            </a:endParaRPr>
          </a:p>
          <a:p>
            <a:pPr>
              <a:lnSpc>
                <a:spcPct val="150000"/>
              </a:lnSpc>
              <a:spcBef>
                <a:spcPts val="1800"/>
              </a:spcBef>
            </a:pPr>
            <a:r>
              <a:rPr lang="nb-NO" dirty="0">
                <a:latin typeface="Calibri" charset="0"/>
                <a:cs typeface="Calibri" charset="0"/>
              </a:rPr>
              <a:t>Vann og sanitær</a:t>
            </a:r>
            <a:endParaRPr lang="nb-NO" dirty="0">
              <a:cs typeface="Calibri" charset="0"/>
            </a:endParaRPr>
          </a:p>
          <a:p>
            <a:pPr>
              <a:lnSpc>
                <a:spcPct val="150000"/>
              </a:lnSpc>
              <a:spcBef>
                <a:spcPts val="1800"/>
              </a:spcBef>
            </a:pPr>
            <a:r>
              <a:rPr lang="nb-NO" dirty="0">
                <a:latin typeface="Calibri" charset="0"/>
                <a:cs typeface="Calibri" charset="0"/>
              </a:rPr>
              <a:t>Helsetiltak for mødre og (små)barn</a:t>
            </a:r>
            <a:endParaRPr lang="nb-NO" dirty="0">
              <a:cs typeface="Calibri" charset="0"/>
            </a:endParaRPr>
          </a:p>
          <a:p>
            <a:pPr>
              <a:lnSpc>
                <a:spcPct val="150000"/>
              </a:lnSpc>
              <a:spcBef>
                <a:spcPts val="1800"/>
              </a:spcBef>
            </a:pPr>
            <a:r>
              <a:rPr lang="nb-NO" dirty="0">
                <a:latin typeface="Calibri" charset="0"/>
                <a:cs typeface="Calibri" charset="0"/>
              </a:rPr>
              <a:t>Grunnleggende utdanning og lese/skriveopplæring</a:t>
            </a:r>
            <a:endParaRPr lang="nb-NO" dirty="0">
              <a:cs typeface="Calibri" charset="0"/>
            </a:endParaRPr>
          </a:p>
          <a:p>
            <a:pPr>
              <a:lnSpc>
                <a:spcPct val="150000"/>
              </a:lnSpc>
              <a:spcBef>
                <a:spcPts val="1800"/>
              </a:spcBef>
            </a:pPr>
            <a:r>
              <a:rPr lang="nb-NO" dirty="0">
                <a:latin typeface="Calibri" charset="0"/>
                <a:cs typeface="Calibri" charset="0"/>
              </a:rPr>
              <a:t>Økonomisk utvikling og samfunnsutvikling</a:t>
            </a:r>
            <a:endParaRPr lang="nb-NO" dirty="0">
              <a:cs typeface="Calibri" charset="0"/>
            </a:endParaRPr>
          </a:p>
        </p:txBody>
      </p:sp>
      <p:pic>
        <p:nvPicPr>
          <p:cNvPr id="88067" name="Picture 4" descr="Disease-gree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7550" y="2187575"/>
            <a:ext cx="609600" cy="6096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88068" name="Picture 5" descr="Economic-yellow"/>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7550" y="5540375"/>
            <a:ext cx="609600" cy="6096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88069" name="Picture 6" descr="Literacy-orang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17550" y="4702175"/>
            <a:ext cx="609600" cy="6096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88070" name="Picture 7" descr="Maternal-pink"/>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7550" y="3863975"/>
            <a:ext cx="609600" cy="6096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88071" name="Picture 8" descr="Peace-purpl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17550" y="1349375"/>
            <a:ext cx="609600" cy="6096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88072" name="Picture 9" descr="Water-blue"/>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17550" y="3025775"/>
            <a:ext cx="609600" cy="6096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 name="Tittel 1"/>
          <p:cNvSpPr>
            <a:spLocks noGrp="1"/>
          </p:cNvSpPr>
          <p:nvPr>
            <p:ph type="title"/>
          </p:nvPr>
        </p:nvSpPr>
        <p:spPr/>
        <p:txBody>
          <a:bodyPr/>
          <a:lstStyle/>
          <a:p>
            <a:r>
              <a:rPr lang="en-GB" dirty="0"/>
              <a:t>FOKUSOMRÅDER</a:t>
            </a:r>
          </a:p>
        </p:txBody>
      </p:sp>
      <p:sp>
        <p:nvSpPr>
          <p:cNvPr id="3" name="TekstSylinder 2"/>
          <p:cNvSpPr txBox="1"/>
          <p:nvPr/>
        </p:nvSpPr>
        <p:spPr>
          <a:xfrm>
            <a:off x="2987824" y="5940546"/>
            <a:ext cx="4532010" cy="830997"/>
          </a:xfrm>
          <a:prstGeom prst="rect">
            <a:avLst/>
          </a:prstGeom>
          <a:noFill/>
        </p:spPr>
        <p:txBody>
          <a:bodyPr wrap="none" rtlCol="0">
            <a:spAutoFit/>
          </a:bodyPr>
          <a:lstStyle/>
          <a:p>
            <a:r>
              <a:rPr lang="nn-NO" dirty="0"/>
              <a:t>Eit sjuande område er vedteke: </a:t>
            </a:r>
            <a:br>
              <a:rPr lang="nn-NO" dirty="0"/>
            </a:br>
            <a:r>
              <a:rPr lang="nn-NO" dirty="0" err="1"/>
              <a:t>Supporting</a:t>
            </a:r>
            <a:r>
              <a:rPr lang="nn-NO" dirty="0"/>
              <a:t> </a:t>
            </a:r>
            <a:r>
              <a:rPr lang="nn-NO" dirty="0" err="1"/>
              <a:t>the</a:t>
            </a:r>
            <a:r>
              <a:rPr lang="nn-NO" dirty="0"/>
              <a:t> Environment</a:t>
            </a:r>
          </a:p>
        </p:txBody>
      </p:sp>
    </p:spTree>
    <p:custDataLst>
      <p:tags r:id="rId1"/>
    </p:custDataLst>
    <p:extLst>
      <p:ext uri="{BB962C8B-B14F-4D97-AF65-F5344CB8AC3E}">
        <p14:creationId xmlns:p14="http://schemas.microsoft.com/office/powerpoint/2010/main" val="379873376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850" y="228600"/>
            <a:ext cx="8496300" cy="968375"/>
          </a:xfrm>
          <a:ln>
            <a:solidFill>
              <a:schemeClr val="tx1"/>
            </a:solidFill>
          </a:ln>
        </p:spPr>
        <p:txBody>
          <a:bodyPr>
            <a:normAutofit/>
          </a:bodyPr>
          <a:lstStyle/>
          <a:p>
            <a:pPr eaLnBrk="1" hangingPunct="1">
              <a:defRPr/>
            </a:pPr>
            <a:r>
              <a:rPr lang="nb-NO" sz="3200" dirty="0">
                <a:latin typeface="Arial" charset="0"/>
                <a:ea typeface="+mj-ea"/>
                <a:cs typeface="+mj-cs"/>
              </a:rPr>
              <a:t>          Fred og konfliktforebygging / løsning</a:t>
            </a:r>
          </a:p>
        </p:txBody>
      </p:sp>
      <p:sp>
        <p:nvSpPr>
          <p:cNvPr id="4" name="Plassholder for innhold 3"/>
          <p:cNvSpPr>
            <a:spLocks noGrp="1"/>
          </p:cNvSpPr>
          <p:nvPr>
            <p:ph sz="half" idx="2"/>
          </p:nvPr>
        </p:nvSpPr>
        <p:spPr>
          <a:xfrm>
            <a:off x="3348038" y="1484784"/>
            <a:ext cx="5494337" cy="4422775"/>
          </a:xfrm>
        </p:spPr>
        <p:txBody>
          <a:bodyPr>
            <a:normAutofit/>
          </a:bodyPr>
          <a:lstStyle/>
          <a:p>
            <a:pPr marL="0" indent="0" eaLnBrk="1" hangingPunct="1">
              <a:lnSpc>
                <a:spcPct val="80000"/>
              </a:lnSpc>
              <a:buClr>
                <a:schemeClr val="tx1"/>
              </a:buClr>
              <a:buNone/>
              <a:defRPr/>
            </a:pPr>
            <a:r>
              <a:rPr lang="nb-NO" sz="2000" dirty="0">
                <a:latin typeface="Arial" charset="0"/>
                <a:ea typeface="+mn-ea"/>
                <a:cs typeface="+mn-cs"/>
              </a:rPr>
              <a:t>Styrking av lokalt fredsarbeid</a:t>
            </a:r>
            <a:br>
              <a:rPr lang="nb-NO" sz="2000" dirty="0">
                <a:latin typeface="Arial" charset="0"/>
                <a:ea typeface="+mn-ea"/>
                <a:cs typeface="+mn-cs"/>
              </a:rPr>
            </a:br>
            <a:endParaRPr lang="nb-NO" sz="2000" dirty="0">
              <a:latin typeface="Arial" charset="0"/>
              <a:ea typeface="+mn-ea"/>
              <a:cs typeface="+mn-cs"/>
            </a:endParaRPr>
          </a:p>
          <a:p>
            <a:pPr marL="0" indent="0" eaLnBrk="1" hangingPunct="1">
              <a:lnSpc>
                <a:spcPct val="80000"/>
              </a:lnSpc>
              <a:buClr>
                <a:schemeClr val="tx1"/>
              </a:buClr>
              <a:buNone/>
              <a:defRPr/>
            </a:pPr>
            <a:r>
              <a:rPr lang="nb-NO" sz="2000" dirty="0">
                <a:latin typeface="Arial" charset="0"/>
                <a:ea typeface="+mn-ea"/>
                <a:cs typeface="+mn-cs"/>
              </a:rPr>
              <a:t>Opplæring av lokale ledere for å hindre og å løse konflikter.</a:t>
            </a:r>
            <a:br>
              <a:rPr lang="nb-NO" sz="2000" dirty="0">
                <a:latin typeface="Arial" charset="0"/>
                <a:ea typeface="+mn-ea"/>
                <a:cs typeface="+mn-cs"/>
              </a:rPr>
            </a:br>
            <a:endParaRPr lang="nb-NO" sz="2000" dirty="0">
              <a:latin typeface="Arial" charset="0"/>
              <a:ea typeface="+mn-ea"/>
              <a:cs typeface="+mn-cs"/>
            </a:endParaRPr>
          </a:p>
          <a:p>
            <a:pPr marL="0" indent="0" eaLnBrk="1" hangingPunct="1">
              <a:lnSpc>
                <a:spcPct val="80000"/>
              </a:lnSpc>
              <a:buClr>
                <a:schemeClr val="tx1"/>
              </a:buClr>
              <a:buNone/>
              <a:defRPr/>
            </a:pPr>
            <a:r>
              <a:rPr lang="nb-NO" sz="2000" dirty="0">
                <a:latin typeface="Arial" charset="0"/>
                <a:ea typeface="+mn-ea"/>
                <a:cs typeface="+mn-cs"/>
              </a:rPr>
              <a:t>Støtte langsiktig fredsbygging i områder som berøres av konflikt.</a:t>
            </a:r>
            <a:br>
              <a:rPr lang="nb-NO" sz="2000" dirty="0">
                <a:latin typeface="Arial" charset="0"/>
                <a:ea typeface="+mn-ea"/>
                <a:cs typeface="+mn-cs"/>
              </a:rPr>
            </a:br>
            <a:endParaRPr lang="nb-NO" sz="2000" dirty="0">
              <a:latin typeface="Arial" charset="0"/>
              <a:ea typeface="+mn-ea"/>
              <a:cs typeface="+mn-cs"/>
            </a:endParaRPr>
          </a:p>
          <a:p>
            <a:pPr marL="0" indent="0" eaLnBrk="1" hangingPunct="1">
              <a:lnSpc>
                <a:spcPct val="80000"/>
              </a:lnSpc>
              <a:buClr>
                <a:schemeClr val="tx1"/>
              </a:buClr>
              <a:buNone/>
              <a:defRPr/>
            </a:pPr>
            <a:r>
              <a:rPr lang="nb-NO" sz="2000" dirty="0">
                <a:latin typeface="Arial" charset="0"/>
                <a:ea typeface="+mn-ea"/>
                <a:cs typeface="+mn-cs"/>
              </a:rPr>
              <a:t>Bistå sårbare befolkningsgrupper som er berørt av konflikter, særlig barn og unge.</a:t>
            </a:r>
            <a:br>
              <a:rPr lang="nb-NO" sz="2000" dirty="0">
                <a:latin typeface="Arial" charset="0"/>
                <a:ea typeface="+mn-ea"/>
                <a:cs typeface="+mn-cs"/>
              </a:rPr>
            </a:br>
            <a:endParaRPr lang="nb-NO" sz="2000" dirty="0">
              <a:latin typeface="Arial" charset="0"/>
              <a:ea typeface="+mn-ea"/>
              <a:cs typeface="+mn-cs"/>
            </a:endParaRPr>
          </a:p>
          <a:p>
            <a:pPr marL="0" indent="0" eaLnBrk="1" hangingPunct="1">
              <a:lnSpc>
                <a:spcPct val="80000"/>
              </a:lnSpc>
              <a:buClr>
                <a:schemeClr val="tx1"/>
              </a:buClr>
              <a:buNone/>
              <a:defRPr/>
            </a:pPr>
            <a:r>
              <a:rPr lang="nb-NO" sz="2000" dirty="0">
                <a:latin typeface="Arial" charset="0"/>
                <a:ea typeface="+mn-ea"/>
                <a:cs typeface="+mn-cs"/>
              </a:rPr>
              <a:t>Støtte studier knyttet til fred og konfliktløsning/-håndtering</a:t>
            </a:r>
          </a:p>
          <a:p>
            <a:pPr eaLnBrk="1" hangingPunct="1">
              <a:lnSpc>
                <a:spcPct val="80000"/>
              </a:lnSpc>
              <a:buClr>
                <a:schemeClr val="tx1"/>
              </a:buClr>
              <a:buFont typeface="Wingdings" charset="0"/>
              <a:buChar char="Ø"/>
              <a:defRPr/>
            </a:pPr>
            <a:endParaRPr lang="nb-NO" sz="2000" dirty="0">
              <a:latin typeface="Arial" charset="0"/>
              <a:ea typeface="+mn-ea"/>
              <a:cs typeface="+mn-cs"/>
            </a:endParaRPr>
          </a:p>
          <a:p>
            <a:pPr marL="0" indent="0" eaLnBrk="1" hangingPunct="1">
              <a:lnSpc>
                <a:spcPct val="80000"/>
              </a:lnSpc>
              <a:buClr>
                <a:schemeClr val="tx1"/>
              </a:buClr>
              <a:buNone/>
              <a:defRPr/>
            </a:pPr>
            <a:r>
              <a:rPr lang="nb-NO" sz="2000" dirty="0" err="1">
                <a:latin typeface="Arial" charset="0"/>
                <a:ea typeface="+mn-ea"/>
                <a:cs typeface="+mn-cs"/>
                <a:hlinkClick r:id="rId3"/>
              </a:rPr>
              <a:t>Rotary</a:t>
            </a:r>
            <a:r>
              <a:rPr lang="nb-NO" sz="2000" dirty="0">
                <a:latin typeface="Arial" charset="0"/>
                <a:ea typeface="+mn-ea"/>
                <a:cs typeface="+mn-cs"/>
                <a:hlinkClick r:id="rId3"/>
              </a:rPr>
              <a:t> </a:t>
            </a:r>
            <a:r>
              <a:rPr lang="nb-NO" sz="2000" dirty="0" err="1">
                <a:latin typeface="Arial" charset="0"/>
                <a:ea typeface="+mn-ea"/>
                <a:cs typeface="+mn-cs"/>
                <a:hlinkClick r:id="rId3"/>
              </a:rPr>
              <a:t>peace</a:t>
            </a:r>
            <a:r>
              <a:rPr lang="nb-NO" sz="2000" dirty="0">
                <a:latin typeface="Arial" charset="0"/>
                <a:ea typeface="+mn-ea"/>
                <a:cs typeface="+mn-cs"/>
                <a:hlinkClick r:id="rId3"/>
              </a:rPr>
              <a:t> </a:t>
            </a:r>
            <a:r>
              <a:rPr lang="nb-NO" sz="2000" dirty="0" err="1">
                <a:latin typeface="Arial" charset="0"/>
                <a:ea typeface="+mn-ea"/>
                <a:cs typeface="+mn-cs"/>
                <a:hlinkClick r:id="rId3"/>
              </a:rPr>
              <a:t>centers</a:t>
            </a:r>
            <a:r>
              <a:rPr lang="nb-NO" sz="2000" dirty="0">
                <a:latin typeface="Arial" charset="0"/>
                <a:ea typeface="+mn-ea"/>
                <a:cs typeface="+mn-cs"/>
                <a:hlinkClick r:id="rId3"/>
              </a:rPr>
              <a:t>/</a:t>
            </a:r>
            <a:r>
              <a:rPr lang="nb-NO" sz="2000" dirty="0" err="1">
                <a:latin typeface="Arial" charset="0"/>
                <a:ea typeface="+mn-ea"/>
                <a:cs typeface="+mn-cs"/>
                <a:hlinkClick r:id="rId3"/>
              </a:rPr>
              <a:t>Rotary</a:t>
            </a:r>
            <a:r>
              <a:rPr lang="nb-NO" sz="2000" dirty="0">
                <a:latin typeface="Arial" charset="0"/>
                <a:ea typeface="+mn-ea"/>
                <a:cs typeface="+mn-cs"/>
                <a:hlinkClick r:id="rId3"/>
              </a:rPr>
              <a:t> </a:t>
            </a:r>
            <a:r>
              <a:rPr lang="nb-NO" sz="2000" dirty="0" err="1">
                <a:latin typeface="Arial" charset="0"/>
                <a:ea typeface="+mn-ea"/>
                <a:cs typeface="+mn-cs"/>
                <a:hlinkClick r:id="rId3"/>
              </a:rPr>
              <a:t>peace</a:t>
            </a:r>
            <a:r>
              <a:rPr lang="nb-NO" sz="2000" dirty="0">
                <a:latin typeface="Arial" charset="0"/>
                <a:ea typeface="+mn-ea"/>
                <a:cs typeface="+mn-cs"/>
                <a:hlinkClick r:id="rId3"/>
              </a:rPr>
              <a:t> </a:t>
            </a:r>
            <a:r>
              <a:rPr lang="nb-NO" sz="2000" dirty="0" err="1">
                <a:latin typeface="Arial" charset="0"/>
                <a:ea typeface="+mn-ea"/>
                <a:cs typeface="+mn-cs"/>
                <a:hlinkClick r:id="rId3"/>
              </a:rPr>
              <a:t>fellowships</a:t>
            </a:r>
            <a:endParaRPr lang="nb-NO" sz="2000" dirty="0">
              <a:latin typeface="Arial" charset="0"/>
              <a:ea typeface="+mn-ea"/>
              <a:cs typeface="+mn-cs"/>
            </a:endParaRPr>
          </a:p>
        </p:txBody>
      </p:sp>
      <p:pic>
        <p:nvPicPr>
          <p:cNvPr id="90116" name="Picture 8" descr="Peace-purpl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9750" y="333375"/>
            <a:ext cx="787400" cy="7874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7" name="TekstSylinder 4"/>
          <p:cNvSpPr txBox="1">
            <a:spLocks noChangeArrowheads="1"/>
          </p:cNvSpPr>
          <p:nvPr/>
        </p:nvSpPr>
        <p:spPr bwMode="auto">
          <a:xfrm rot="21116729">
            <a:off x="3260410" y="5818485"/>
            <a:ext cx="6048672" cy="64633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1800" dirty="0" err="1">
                <a:solidFill>
                  <a:srgbClr val="FF0000"/>
                </a:solidFill>
              </a:rPr>
              <a:t>Visste</a:t>
            </a:r>
            <a:r>
              <a:rPr lang="en-GB" sz="1800" dirty="0">
                <a:solidFill>
                  <a:srgbClr val="FF0000"/>
                </a:solidFill>
              </a:rPr>
              <a:t> du at </a:t>
            </a:r>
            <a:r>
              <a:rPr lang="en-GB" sz="1800" dirty="0" err="1">
                <a:solidFill>
                  <a:srgbClr val="FF0000"/>
                </a:solidFill>
              </a:rPr>
              <a:t>Norge</a:t>
            </a:r>
            <a:r>
              <a:rPr lang="en-GB" sz="1800" dirty="0">
                <a:solidFill>
                  <a:srgbClr val="FF0000"/>
                </a:solidFill>
              </a:rPr>
              <a:t> </a:t>
            </a:r>
            <a:r>
              <a:rPr lang="en-GB" sz="1800" dirty="0" err="1">
                <a:solidFill>
                  <a:srgbClr val="FF0000"/>
                </a:solidFill>
              </a:rPr>
              <a:t>har</a:t>
            </a:r>
            <a:r>
              <a:rPr lang="en-GB" sz="1800" dirty="0">
                <a:solidFill>
                  <a:srgbClr val="FF0000"/>
                </a:solidFill>
              </a:rPr>
              <a:t> </a:t>
            </a:r>
            <a:r>
              <a:rPr lang="en-GB" sz="1800" dirty="0" err="1">
                <a:solidFill>
                  <a:srgbClr val="FF0000"/>
                </a:solidFill>
              </a:rPr>
              <a:t>hatt</a:t>
            </a:r>
            <a:r>
              <a:rPr lang="en-GB" sz="1800" dirty="0">
                <a:solidFill>
                  <a:srgbClr val="FF0000"/>
                </a:solidFill>
              </a:rPr>
              <a:t> 3 Rotary Peace Fellows </a:t>
            </a:r>
            <a:r>
              <a:rPr lang="en-GB" sz="1800" dirty="0" err="1">
                <a:solidFill>
                  <a:srgbClr val="FF0000"/>
                </a:solidFill>
              </a:rPr>
              <a:t>og</a:t>
            </a:r>
            <a:r>
              <a:rPr lang="en-GB" sz="1800" dirty="0">
                <a:solidFill>
                  <a:srgbClr val="FF0000"/>
                </a:solidFill>
              </a:rPr>
              <a:t> at </a:t>
            </a:r>
            <a:r>
              <a:rPr lang="en-GB" sz="1800" dirty="0" err="1">
                <a:solidFill>
                  <a:srgbClr val="FF0000"/>
                </a:solidFill>
              </a:rPr>
              <a:t>Bergenhus</a:t>
            </a:r>
            <a:r>
              <a:rPr lang="en-GB" sz="1800" dirty="0">
                <a:solidFill>
                  <a:srgbClr val="FF0000"/>
                </a:solidFill>
              </a:rPr>
              <a:t> RK </a:t>
            </a:r>
            <a:r>
              <a:rPr lang="en-GB" sz="1800" dirty="0" err="1">
                <a:solidFill>
                  <a:srgbClr val="FF0000"/>
                </a:solidFill>
              </a:rPr>
              <a:t>var</a:t>
            </a:r>
            <a:r>
              <a:rPr lang="en-GB" sz="1800" dirty="0">
                <a:solidFill>
                  <a:srgbClr val="FF0000"/>
                </a:solidFill>
              </a:rPr>
              <a:t> </a:t>
            </a:r>
            <a:r>
              <a:rPr lang="en-GB" sz="1800" dirty="0" err="1">
                <a:solidFill>
                  <a:srgbClr val="FF0000"/>
                </a:solidFill>
              </a:rPr>
              <a:t>utsenderklubb</a:t>
            </a:r>
            <a:r>
              <a:rPr lang="en-GB" sz="1800" dirty="0">
                <a:solidFill>
                  <a:srgbClr val="FF0000"/>
                </a:solidFill>
              </a:rPr>
              <a:t> for en </a:t>
            </a:r>
            <a:r>
              <a:rPr lang="en-GB" sz="1800" dirty="0" err="1">
                <a:solidFill>
                  <a:srgbClr val="FF0000"/>
                </a:solidFill>
              </a:rPr>
              <a:t>av</a:t>
            </a:r>
            <a:r>
              <a:rPr lang="en-GB" sz="1800" dirty="0">
                <a:solidFill>
                  <a:srgbClr val="FF0000"/>
                </a:solidFill>
              </a:rPr>
              <a:t> </a:t>
            </a:r>
            <a:r>
              <a:rPr lang="en-GB" sz="1800" dirty="0" err="1">
                <a:solidFill>
                  <a:srgbClr val="FF0000"/>
                </a:solidFill>
              </a:rPr>
              <a:t>dem</a:t>
            </a:r>
            <a:r>
              <a:rPr lang="en-GB" sz="1800" dirty="0">
                <a:solidFill>
                  <a:srgbClr val="FF0000"/>
                </a:solidFill>
              </a:rPr>
              <a:t>?</a:t>
            </a:r>
          </a:p>
        </p:txBody>
      </p:sp>
      <p:pic>
        <p:nvPicPr>
          <p:cNvPr id="3" name="Bilde 2" descr="DSCF5171.JPG"/>
          <p:cNvPicPr>
            <a:picLocks noChangeAspect="1"/>
          </p:cNvPicPr>
          <p:nvPr/>
        </p:nvPicPr>
        <p:blipFill>
          <a:blip r:embed="rId5"/>
          <a:stretch>
            <a:fillRect/>
          </a:stretch>
        </p:blipFill>
        <p:spPr>
          <a:xfrm>
            <a:off x="323528" y="1347454"/>
            <a:ext cx="2448179" cy="4132817"/>
          </a:xfrm>
          <a:prstGeom prst="rect">
            <a:avLst/>
          </a:prstGeom>
        </p:spPr>
      </p:pic>
      <p:pic>
        <p:nvPicPr>
          <p:cNvPr id="8" name="Bilde 2"/>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1520" y="4725144"/>
            <a:ext cx="2979737" cy="16557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4380872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DSCF3718.JPG"/>
          <p:cNvPicPr>
            <a:picLocks noChangeAspect="1"/>
          </p:cNvPicPr>
          <p:nvPr/>
        </p:nvPicPr>
        <p:blipFill rotWithShape="1">
          <a:blip r:embed="rId2" cstate="email">
            <a:alphaModFix/>
            <a:extLst>
              <a:ext uri="{28A0092B-C50C-407E-A947-70E740481C1C}">
                <a14:useLocalDpi xmlns:a14="http://schemas.microsoft.com/office/drawing/2010/main" val="0"/>
              </a:ext>
            </a:extLst>
          </a:blip>
          <a:srcRect l="32917" t="14297" r="42614" b="14370"/>
          <a:stretch/>
        </p:blipFill>
        <p:spPr>
          <a:xfrm rot="5400000">
            <a:off x="6014076" y="3817343"/>
            <a:ext cx="1897075" cy="4147764"/>
          </a:xfrm>
          <a:prstGeom prst="rect">
            <a:avLst/>
          </a:prstGeom>
        </p:spPr>
      </p:pic>
      <p:pic>
        <p:nvPicPr>
          <p:cNvPr id="6" name="Bilde 5" descr="DSCF3728.JPG"/>
          <p:cNvPicPr>
            <a:picLocks noChangeAspect="1"/>
          </p:cNvPicPr>
          <p:nvPr/>
        </p:nvPicPr>
        <p:blipFill>
          <a:blip r:embed="rId3"/>
          <a:stretch>
            <a:fillRect/>
          </a:stretch>
        </p:blipFill>
        <p:spPr>
          <a:xfrm>
            <a:off x="1461576" y="4923129"/>
            <a:ext cx="3180704" cy="1890247"/>
          </a:xfrm>
          <a:prstGeom prst="rect">
            <a:avLst/>
          </a:prstGeom>
        </p:spPr>
      </p:pic>
      <p:sp>
        <p:nvSpPr>
          <p:cNvPr id="2" name="Tittel 1"/>
          <p:cNvSpPr>
            <a:spLocks noGrp="1"/>
          </p:cNvSpPr>
          <p:nvPr>
            <p:ph type="title"/>
          </p:nvPr>
        </p:nvSpPr>
        <p:spPr>
          <a:xfrm>
            <a:off x="588963" y="228600"/>
            <a:ext cx="7727950" cy="930275"/>
          </a:xfrm>
          <a:ln>
            <a:solidFill>
              <a:schemeClr val="tx1"/>
            </a:solidFill>
          </a:ln>
        </p:spPr>
        <p:txBody>
          <a:bodyPr>
            <a:normAutofit/>
          </a:bodyPr>
          <a:lstStyle/>
          <a:p>
            <a:pPr eaLnBrk="1" hangingPunct="1">
              <a:defRPr/>
            </a:pPr>
            <a:r>
              <a:rPr lang="nb-NO" sz="3200" dirty="0">
                <a:latin typeface="Arial" charset="0"/>
                <a:ea typeface="+mj-ea"/>
                <a:cs typeface="+mj-cs"/>
              </a:rPr>
              <a:t>         Sykdomsforebygging og behandling</a:t>
            </a:r>
          </a:p>
        </p:txBody>
      </p:sp>
      <p:pic>
        <p:nvPicPr>
          <p:cNvPr id="92162" name="Plassholder for innhold 7"/>
          <p:cNvPicPr>
            <a:picLocks noGrp="1" noChangeAspect="1"/>
          </p:cNvPicPr>
          <p:nvPr>
            <p:ph sz="half" idx="1"/>
          </p:nvPr>
        </p:nvPicPr>
        <p:blipFill>
          <a:blip r:embed="rId4" cstate="email">
            <a:extLst>
              <a:ext uri="{28A0092B-C50C-407E-A947-70E740481C1C}">
                <a14:useLocalDpi xmlns:a14="http://schemas.microsoft.com/office/drawing/2010/main" val="0"/>
              </a:ext>
            </a:extLst>
          </a:blip>
          <a:srcRect/>
          <a:stretch>
            <a:fillRect/>
          </a:stretch>
        </p:blipFill>
        <p:spPr bwMode="auto">
          <a:xfrm rot="20714338">
            <a:off x="180243" y="3650339"/>
            <a:ext cx="2502995" cy="1546554"/>
          </a:xfr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4" name="Plassholder for innhold 3"/>
          <p:cNvSpPr>
            <a:spLocks noGrp="1"/>
          </p:cNvSpPr>
          <p:nvPr>
            <p:ph sz="half" idx="2"/>
          </p:nvPr>
        </p:nvSpPr>
        <p:spPr>
          <a:xfrm>
            <a:off x="3132138" y="1412776"/>
            <a:ext cx="5904358" cy="4392613"/>
          </a:xfrm>
        </p:spPr>
        <p:txBody>
          <a:bodyPr>
            <a:normAutofit/>
          </a:bodyPr>
          <a:lstStyle/>
          <a:p>
            <a:pPr marL="0" indent="0" eaLnBrk="1" hangingPunct="1">
              <a:lnSpc>
                <a:spcPct val="80000"/>
              </a:lnSpc>
              <a:buClr>
                <a:schemeClr val="tx1"/>
              </a:buClr>
              <a:buNone/>
              <a:defRPr/>
            </a:pPr>
            <a:r>
              <a:rPr lang="nb-NO" sz="2000" dirty="0">
                <a:latin typeface="Arial" charset="0"/>
                <a:ea typeface="+mn-ea"/>
                <a:cs typeface="+mn-cs"/>
              </a:rPr>
              <a:t>Forbedre kapasitet og kompetanse hos lokalt helsepersonell.</a:t>
            </a:r>
            <a:br>
              <a:rPr lang="nb-NO" sz="2000" dirty="0">
                <a:latin typeface="Arial" charset="0"/>
                <a:ea typeface="+mn-ea"/>
                <a:cs typeface="+mn-cs"/>
              </a:rPr>
            </a:br>
            <a:endParaRPr lang="nb-NO" sz="2000" dirty="0">
              <a:latin typeface="Arial" charset="0"/>
              <a:ea typeface="+mn-ea"/>
              <a:cs typeface="+mn-cs"/>
            </a:endParaRPr>
          </a:p>
          <a:p>
            <a:pPr marL="0" indent="0" eaLnBrk="1" hangingPunct="1">
              <a:lnSpc>
                <a:spcPct val="80000"/>
              </a:lnSpc>
              <a:buClr>
                <a:schemeClr val="tx1"/>
              </a:buClr>
              <a:buNone/>
              <a:defRPr/>
            </a:pPr>
            <a:r>
              <a:rPr lang="nb-NO" sz="2000" dirty="0">
                <a:latin typeface="Arial" charset="0"/>
                <a:ea typeface="+mn-ea"/>
                <a:cs typeface="+mn-cs"/>
              </a:rPr>
              <a:t>Bekjempe spredningen av HIV/AIDS, malaria og andre store sykdommer.</a:t>
            </a:r>
            <a:br>
              <a:rPr lang="nb-NO" sz="2000" dirty="0">
                <a:latin typeface="Arial" charset="0"/>
                <a:ea typeface="+mn-ea"/>
                <a:cs typeface="+mn-cs"/>
              </a:rPr>
            </a:br>
            <a:endParaRPr lang="nb-NO" sz="2000" dirty="0">
              <a:latin typeface="Arial" charset="0"/>
              <a:ea typeface="+mn-ea"/>
              <a:cs typeface="+mn-cs"/>
            </a:endParaRPr>
          </a:p>
          <a:p>
            <a:pPr marL="0" indent="0" eaLnBrk="1" hangingPunct="1">
              <a:lnSpc>
                <a:spcPct val="80000"/>
              </a:lnSpc>
              <a:buClr>
                <a:schemeClr val="tx1"/>
              </a:buClr>
              <a:buNone/>
              <a:defRPr/>
            </a:pPr>
            <a:r>
              <a:rPr lang="nb-NO" sz="2000" dirty="0">
                <a:latin typeface="Arial" charset="0"/>
                <a:ea typeface="+mn-ea"/>
                <a:cs typeface="+mn-cs"/>
              </a:rPr>
              <a:t>Forbedre helseinfrastruktur i lokalsamfunn.</a:t>
            </a:r>
            <a:br>
              <a:rPr lang="nb-NO" sz="2000" dirty="0">
                <a:latin typeface="Arial" charset="0"/>
                <a:ea typeface="+mn-ea"/>
                <a:cs typeface="+mn-cs"/>
              </a:rPr>
            </a:br>
            <a:endParaRPr lang="nb-NO" sz="2000" dirty="0">
              <a:latin typeface="Arial" charset="0"/>
              <a:ea typeface="+mn-ea"/>
              <a:cs typeface="+mn-cs"/>
            </a:endParaRPr>
          </a:p>
          <a:p>
            <a:pPr marL="0" indent="0" eaLnBrk="1" hangingPunct="1">
              <a:lnSpc>
                <a:spcPct val="80000"/>
              </a:lnSpc>
              <a:buClr>
                <a:schemeClr val="tx1"/>
              </a:buClr>
              <a:buNone/>
              <a:defRPr/>
            </a:pPr>
            <a:r>
              <a:rPr lang="nb-NO" sz="2000" dirty="0">
                <a:latin typeface="Arial" charset="0"/>
                <a:ea typeface="+mn-ea"/>
                <a:cs typeface="+mn-cs"/>
              </a:rPr>
              <a:t>Utdanne og mobilisere samfunn for å bidra til å forhindre spredning av alvorlige sykdommer.</a:t>
            </a:r>
            <a:br>
              <a:rPr lang="nb-NO" sz="2000" dirty="0">
                <a:latin typeface="Arial" charset="0"/>
                <a:ea typeface="+mn-ea"/>
                <a:cs typeface="+mn-cs"/>
              </a:rPr>
            </a:br>
            <a:endParaRPr lang="nb-NO" sz="2000" dirty="0">
              <a:latin typeface="Arial" charset="0"/>
              <a:ea typeface="+mn-ea"/>
              <a:cs typeface="+mn-cs"/>
            </a:endParaRPr>
          </a:p>
          <a:p>
            <a:pPr marL="0" indent="0" eaLnBrk="1" hangingPunct="1">
              <a:lnSpc>
                <a:spcPct val="80000"/>
              </a:lnSpc>
              <a:buClr>
                <a:schemeClr val="tx1"/>
              </a:buClr>
              <a:buNone/>
              <a:defRPr/>
            </a:pPr>
            <a:r>
              <a:rPr lang="nb-NO" sz="2000" dirty="0">
                <a:latin typeface="Arial" charset="0"/>
                <a:ea typeface="+mn-ea"/>
                <a:cs typeface="+mn-cs"/>
              </a:rPr>
              <a:t>Støtte studier knyttet til sykdomsforebygging og behandling.</a:t>
            </a:r>
          </a:p>
        </p:txBody>
      </p:sp>
      <p:pic>
        <p:nvPicPr>
          <p:cNvPr id="92165" name="Picture 4" descr="Disease-green"/>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49300" y="404813"/>
            <a:ext cx="654050" cy="6540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 name="Bilde 4" descr="DSCF3745.JPG"/>
          <p:cNvPicPr>
            <a:picLocks noChangeAspect="1"/>
          </p:cNvPicPr>
          <p:nvPr/>
        </p:nvPicPr>
        <p:blipFill>
          <a:blip r:embed="rId6"/>
          <a:stretch>
            <a:fillRect/>
          </a:stretch>
        </p:blipFill>
        <p:spPr>
          <a:xfrm>
            <a:off x="228599" y="1242940"/>
            <a:ext cx="1970787" cy="2414659"/>
          </a:xfrm>
          <a:prstGeom prst="rect">
            <a:avLst/>
          </a:prstGeom>
        </p:spPr>
      </p:pic>
    </p:spTree>
    <p:extLst>
      <p:ext uri="{BB962C8B-B14F-4D97-AF65-F5344CB8AC3E}">
        <p14:creationId xmlns:p14="http://schemas.microsoft.com/office/powerpoint/2010/main" val="3601322851"/>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DSCF4183.JPG"/>
          <p:cNvPicPr>
            <a:picLocks noChangeAspect="1"/>
          </p:cNvPicPr>
          <p:nvPr/>
        </p:nvPicPr>
        <p:blipFill rotWithShape="1">
          <a:blip r:embed="rId2" cstate="email">
            <a:extLst>
              <a:ext uri="{28A0092B-C50C-407E-A947-70E740481C1C}">
                <a14:useLocalDpi xmlns:a14="http://schemas.microsoft.com/office/drawing/2010/main" val="0"/>
              </a:ext>
            </a:extLst>
          </a:blip>
          <a:srcRect b="10513"/>
          <a:stretch/>
        </p:blipFill>
        <p:spPr>
          <a:xfrm rot="488346">
            <a:off x="242892" y="4268081"/>
            <a:ext cx="3047540" cy="2045365"/>
          </a:xfrm>
          <a:prstGeom prst="rect">
            <a:avLst/>
          </a:prstGeom>
        </p:spPr>
      </p:pic>
      <p:sp>
        <p:nvSpPr>
          <p:cNvPr id="2" name="Tittel 1"/>
          <p:cNvSpPr>
            <a:spLocks noGrp="1"/>
          </p:cNvSpPr>
          <p:nvPr>
            <p:ph type="title"/>
          </p:nvPr>
        </p:nvSpPr>
        <p:spPr>
          <a:xfrm>
            <a:off x="971600" y="333375"/>
            <a:ext cx="6480125" cy="896938"/>
          </a:xfrm>
          <a:ln>
            <a:solidFill>
              <a:schemeClr val="tx1"/>
            </a:solidFill>
          </a:ln>
        </p:spPr>
        <p:txBody>
          <a:bodyPr>
            <a:normAutofit/>
          </a:bodyPr>
          <a:lstStyle/>
          <a:p>
            <a:pPr eaLnBrk="1" hangingPunct="1">
              <a:defRPr/>
            </a:pPr>
            <a:r>
              <a:rPr lang="nb-NO" sz="3200" dirty="0">
                <a:latin typeface="Arial" charset="0"/>
                <a:ea typeface="+mj-ea"/>
                <a:cs typeface="+mj-cs"/>
              </a:rPr>
              <a:t>  			Vann og sanitær</a:t>
            </a:r>
          </a:p>
        </p:txBody>
      </p:sp>
      <p:sp>
        <p:nvSpPr>
          <p:cNvPr id="4" name="Plassholder for innhold 3"/>
          <p:cNvSpPr>
            <a:spLocks noGrp="1"/>
          </p:cNvSpPr>
          <p:nvPr>
            <p:ph sz="half" idx="1"/>
          </p:nvPr>
        </p:nvSpPr>
        <p:spPr>
          <a:xfrm>
            <a:off x="3419872" y="1676400"/>
            <a:ext cx="5724127" cy="4422775"/>
          </a:xfrm>
        </p:spPr>
        <p:txBody>
          <a:bodyPr>
            <a:normAutofit/>
          </a:bodyPr>
          <a:lstStyle/>
          <a:p>
            <a:pPr marL="0" indent="0" eaLnBrk="1" hangingPunct="1">
              <a:lnSpc>
                <a:spcPct val="80000"/>
              </a:lnSpc>
              <a:buClr>
                <a:schemeClr val="tx1"/>
              </a:buClr>
              <a:buNone/>
              <a:defRPr/>
            </a:pPr>
            <a:r>
              <a:rPr lang="nb-NO" sz="2000" dirty="0">
                <a:latin typeface="Arial" charset="0"/>
                <a:ea typeface="+mn-ea"/>
                <a:cs typeface="+mn-cs"/>
              </a:rPr>
              <a:t>Øke rettferdig tilgang til offentlig rent drikkevann og grunnleggende </a:t>
            </a:r>
            <a:br>
              <a:rPr lang="nb-NO" sz="2000" dirty="0">
                <a:latin typeface="Arial" charset="0"/>
                <a:ea typeface="+mn-ea"/>
                <a:cs typeface="+mn-cs"/>
              </a:rPr>
            </a:br>
            <a:r>
              <a:rPr lang="nb-NO" sz="2000" dirty="0">
                <a:latin typeface="Arial" charset="0"/>
                <a:ea typeface="+mn-ea"/>
                <a:cs typeface="+mn-cs"/>
              </a:rPr>
              <a:t>sanitære forhold. </a:t>
            </a:r>
            <a:br>
              <a:rPr lang="nb-NO" sz="2000" dirty="0">
                <a:latin typeface="Arial" charset="0"/>
                <a:ea typeface="+mn-ea"/>
                <a:cs typeface="+mn-cs"/>
              </a:rPr>
            </a:br>
            <a:endParaRPr lang="nb-NO" sz="2000" dirty="0">
              <a:latin typeface="Arial" charset="0"/>
              <a:ea typeface="+mn-ea"/>
              <a:cs typeface="+mn-cs"/>
            </a:endParaRPr>
          </a:p>
          <a:p>
            <a:pPr marL="0" indent="0" eaLnBrk="1" hangingPunct="1">
              <a:lnSpc>
                <a:spcPct val="80000"/>
              </a:lnSpc>
              <a:buClr>
                <a:schemeClr val="tx1"/>
              </a:buClr>
              <a:buNone/>
              <a:defRPr/>
            </a:pPr>
            <a:r>
              <a:rPr lang="nb-NO" sz="2000" dirty="0">
                <a:latin typeface="Arial" charset="0"/>
                <a:ea typeface="+mn-ea"/>
                <a:cs typeface="+mn-cs"/>
              </a:rPr>
              <a:t>Styrke lokalsamfunns evne til å utvikle og opprettholde bærekraftige vann- og sanitærsystemer.</a:t>
            </a:r>
            <a:br>
              <a:rPr lang="nb-NO" sz="2000" dirty="0">
                <a:latin typeface="Arial" charset="0"/>
                <a:ea typeface="+mn-ea"/>
                <a:cs typeface="+mn-cs"/>
              </a:rPr>
            </a:br>
            <a:endParaRPr lang="nb-NO" sz="2000" dirty="0">
              <a:latin typeface="Arial" charset="0"/>
              <a:ea typeface="+mn-ea"/>
              <a:cs typeface="+mn-cs"/>
            </a:endParaRPr>
          </a:p>
          <a:p>
            <a:pPr marL="0" indent="0" eaLnBrk="1" hangingPunct="1">
              <a:lnSpc>
                <a:spcPct val="80000"/>
              </a:lnSpc>
              <a:buClr>
                <a:schemeClr val="tx1"/>
              </a:buClr>
              <a:buNone/>
              <a:defRPr/>
            </a:pPr>
            <a:r>
              <a:rPr lang="nb-NO" sz="2000" dirty="0">
                <a:latin typeface="Arial" charset="0"/>
                <a:ea typeface="+mn-ea"/>
                <a:cs typeface="+mn-cs"/>
              </a:rPr>
              <a:t>Utdanne lokalsamfunn om rent vann, sanitærforhold og hygiene.</a:t>
            </a:r>
            <a:br>
              <a:rPr lang="nb-NO" sz="2000" dirty="0">
                <a:latin typeface="Arial" charset="0"/>
                <a:ea typeface="+mn-ea"/>
                <a:cs typeface="+mn-cs"/>
              </a:rPr>
            </a:br>
            <a:endParaRPr lang="nb-NO" sz="2000" dirty="0">
              <a:latin typeface="Arial" charset="0"/>
              <a:ea typeface="+mn-ea"/>
              <a:cs typeface="+mn-cs"/>
            </a:endParaRPr>
          </a:p>
          <a:p>
            <a:pPr marL="0" indent="0" eaLnBrk="1" hangingPunct="1">
              <a:lnSpc>
                <a:spcPct val="80000"/>
              </a:lnSpc>
              <a:buClr>
                <a:schemeClr val="tx1"/>
              </a:buClr>
              <a:buNone/>
              <a:defRPr/>
            </a:pPr>
            <a:r>
              <a:rPr lang="nb-NO" sz="2000" dirty="0">
                <a:latin typeface="Arial" charset="0"/>
                <a:ea typeface="+mn-ea"/>
                <a:cs typeface="+mn-cs"/>
              </a:rPr>
              <a:t>Støtte studier knyttet til vann og sanitære forhold</a:t>
            </a:r>
          </a:p>
          <a:p>
            <a:pPr marL="0" indent="0" eaLnBrk="1" hangingPunct="1">
              <a:lnSpc>
                <a:spcPct val="80000"/>
              </a:lnSpc>
              <a:buClr>
                <a:schemeClr val="tx1"/>
              </a:buClr>
              <a:buNone/>
              <a:defRPr/>
            </a:pPr>
            <a:endParaRPr lang="nb-NO" sz="2000" dirty="0">
              <a:latin typeface="Arial" charset="0"/>
              <a:ea typeface="+mn-ea"/>
              <a:cs typeface="+mn-cs"/>
              <a:hlinkClick r:id="" action="ppaction://noaction"/>
            </a:endParaRPr>
          </a:p>
          <a:p>
            <a:pPr marL="0" indent="0" eaLnBrk="1" hangingPunct="1">
              <a:lnSpc>
                <a:spcPct val="80000"/>
              </a:lnSpc>
              <a:buClr>
                <a:schemeClr val="tx1"/>
              </a:buClr>
              <a:buNone/>
              <a:defRPr/>
            </a:pPr>
            <a:r>
              <a:rPr lang="nb-NO" sz="2000" dirty="0">
                <a:latin typeface="Arial" charset="0"/>
                <a:ea typeface="+mn-ea"/>
                <a:cs typeface="+mn-cs"/>
                <a:hlinkClick r:id="" action="ppaction://noaction"/>
              </a:rPr>
              <a:t>Utdanningsstipend innenfor vann</a:t>
            </a:r>
            <a:r>
              <a:rPr lang="nb-NO" sz="2000" dirty="0">
                <a:latin typeface="Arial" charset="0"/>
                <a:ea typeface="+mn-ea"/>
                <a:cs typeface="+mn-cs"/>
              </a:rPr>
              <a:t> (mastergrad)</a:t>
            </a:r>
          </a:p>
          <a:p>
            <a:pPr marL="0" indent="0" eaLnBrk="1" hangingPunct="1">
              <a:lnSpc>
                <a:spcPct val="80000"/>
              </a:lnSpc>
              <a:buClr>
                <a:schemeClr val="tx1"/>
              </a:buClr>
              <a:buNone/>
              <a:defRPr/>
            </a:pPr>
            <a:endParaRPr lang="nb-NO" sz="2000" dirty="0">
              <a:latin typeface="Arial" charset="0"/>
              <a:ea typeface="+mn-ea"/>
              <a:cs typeface="+mn-cs"/>
            </a:endParaRPr>
          </a:p>
        </p:txBody>
      </p:sp>
      <p:pic>
        <p:nvPicPr>
          <p:cNvPr id="93187" name="Picture 9" descr="Water-blu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624" y="404813"/>
            <a:ext cx="768350" cy="7683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93188" name="Bilde 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449839">
            <a:off x="465496" y="1031613"/>
            <a:ext cx="2105738" cy="338877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p14="http://schemas.microsoft.com/office/powerpoint/2010/main" val="295878006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tel 1"/>
          <p:cNvSpPr>
            <a:spLocks noGrp="1"/>
          </p:cNvSpPr>
          <p:nvPr>
            <p:ph type="title"/>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nb-NO" b="1" dirty="0">
                <a:latin typeface="Arial Narrow" charset="0"/>
                <a:cs typeface="Arial Narrow" charset="0"/>
              </a:rPr>
              <a:t>ROTARYS FORMÅL ER Å GAGNE ANDRE</a:t>
            </a:r>
            <a:endParaRPr lang="en-GB" dirty="0">
              <a:latin typeface="Arial Narrow" charset="0"/>
              <a:cs typeface="Arial Narrow" charset="0"/>
            </a:endParaRPr>
          </a:p>
        </p:txBody>
      </p:sp>
      <p:sp>
        <p:nvSpPr>
          <p:cNvPr id="149506" name="Rectangle 2"/>
          <p:cNvSpPr>
            <a:spLocks noGrp="1" noRot="1" noChangeArrowheads="1"/>
          </p:cNvSpPr>
          <p:nvPr>
            <p:ph idx="1"/>
          </p:nvPr>
        </p:nvSpPr>
        <p:spPr/>
        <p:txBody>
          <a:bodyPr/>
          <a:lstStyle/>
          <a:p>
            <a:pPr eaLnBrk="1" hangingPunct="1">
              <a:buClr>
                <a:srgbClr val="0000CC"/>
              </a:buClr>
              <a:buFont typeface="Wingdings" panose="05000000000000000000" pitchFamily="2" charset="2"/>
              <a:buNone/>
              <a:defRPr/>
            </a:pPr>
            <a:endParaRPr lang="nb-NO" sz="2800" dirty="0">
              <a:solidFill>
                <a:srgbClr val="0000CC"/>
              </a:solidFill>
              <a:ea typeface="+mn-ea"/>
              <a:cs typeface="+mn-cs"/>
            </a:endParaRPr>
          </a:p>
          <a:p>
            <a:pPr eaLnBrk="1" hangingPunct="1">
              <a:buClr>
                <a:srgbClr val="0000CC"/>
              </a:buClr>
              <a:buFont typeface="Wingdings" panose="05000000000000000000" pitchFamily="2" charset="2"/>
              <a:buNone/>
              <a:defRPr/>
            </a:pPr>
            <a:r>
              <a:rPr lang="nb-NO" sz="2800" dirty="0">
                <a:solidFill>
                  <a:srgbClr val="0000CC"/>
                </a:solidFill>
                <a:ea typeface="+mn-ea"/>
                <a:cs typeface="+mn-cs"/>
              </a:rPr>
              <a:t>       </a:t>
            </a:r>
            <a:endParaRPr lang="nb-NO" b="1" u="sng" dirty="0">
              <a:solidFill>
                <a:srgbClr val="0000CC"/>
              </a:solidFill>
              <a:ea typeface="+mn-ea"/>
              <a:cs typeface="+mn-cs"/>
            </a:endParaRPr>
          </a:p>
          <a:p>
            <a:pPr eaLnBrk="1" hangingPunct="1">
              <a:buClr>
                <a:srgbClr val="0000CC"/>
              </a:buClr>
              <a:buFont typeface="Wingdings" panose="05000000000000000000" pitchFamily="2" charset="2"/>
              <a:buNone/>
              <a:defRPr/>
            </a:pPr>
            <a:r>
              <a:rPr lang="nb-NO" sz="3600" dirty="0">
                <a:solidFill>
                  <a:srgbClr val="0000CC"/>
                </a:solidFill>
                <a:ea typeface="+mn-ea"/>
                <a:cs typeface="+mn-cs"/>
              </a:rPr>
              <a:t>                 </a:t>
            </a:r>
            <a:endParaRPr lang="nb-NO" sz="2000" dirty="0">
              <a:solidFill>
                <a:srgbClr val="0000CC"/>
              </a:solidFill>
              <a:ea typeface="+mn-ea"/>
              <a:cs typeface="+mn-cs"/>
            </a:endParaRPr>
          </a:p>
        </p:txBody>
      </p:sp>
      <p:pic>
        <p:nvPicPr>
          <p:cNvPr id="37891" name="Picture 6" descr="Log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916" y="1052736"/>
            <a:ext cx="1943100" cy="9223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37892" name="Text Box 21"/>
          <p:cNvSpPr txBox="1">
            <a:spLocks noChangeArrowheads="1"/>
          </p:cNvSpPr>
          <p:nvPr/>
        </p:nvSpPr>
        <p:spPr bwMode="auto">
          <a:xfrm>
            <a:off x="7431" y="2019152"/>
            <a:ext cx="7416800" cy="39401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nb-NO" sz="2000" dirty="0"/>
              <a:t>Å GAGNE ANDRE</a:t>
            </a:r>
          </a:p>
          <a:p>
            <a:pPr algn="ctr" eaLnBrk="1" hangingPunct="1">
              <a:spcBef>
                <a:spcPct val="50000"/>
              </a:spcBef>
            </a:pPr>
            <a:r>
              <a:rPr lang="nb-NO" sz="2000" dirty="0"/>
              <a:t>Vi søker å nå dette målet gjennom å</a:t>
            </a:r>
          </a:p>
          <a:p>
            <a:pPr eaLnBrk="1" hangingPunct="1">
              <a:spcBef>
                <a:spcPct val="50000"/>
              </a:spcBef>
              <a:buFont typeface="Arial" panose="020B0604020202020204" pitchFamily="34" charset="0"/>
              <a:buChar char="•"/>
            </a:pPr>
            <a:r>
              <a:rPr lang="nb-NO" sz="2000" dirty="0"/>
              <a:t>Utvikle vennskap som grunnlag for å gagne andre</a:t>
            </a:r>
          </a:p>
          <a:p>
            <a:pPr eaLnBrk="1" hangingPunct="1">
              <a:spcBef>
                <a:spcPct val="50000"/>
              </a:spcBef>
              <a:buFontTx/>
              <a:buChar char="•"/>
            </a:pPr>
            <a:r>
              <a:rPr lang="nb-NO" sz="2000" dirty="0"/>
              <a:t>Stille høye etiske krav i vårt yrkesliv, vise respekt for alt </a:t>
            </a:r>
            <a:br>
              <a:rPr lang="nb-NO" sz="2000" dirty="0"/>
            </a:br>
            <a:r>
              <a:rPr lang="nb-NO" sz="2000" dirty="0"/>
              <a:t>nyttig arbeid og bruke hver enkelt rotarianers yrke som </a:t>
            </a:r>
            <a:br>
              <a:rPr lang="nb-NO" sz="2000" dirty="0"/>
            </a:br>
            <a:r>
              <a:rPr lang="nb-NO" sz="2000" dirty="0"/>
              <a:t>mulighet til å gagne samfunnet</a:t>
            </a:r>
          </a:p>
          <a:p>
            <a:pPr eaLnBrk="1" hangingPunct="1">
              <a:spcBef>
                <a:spcPct val="50000"/>
              </a:spcBef>
              <a:buFontTx/>
              <a:buChar char="•"/>
            </a:pPr>
            <a:r>
              <a:rPr lang="nb-NO" sz="2000" dirty="0"/>
              <a:t>Gagne andre i privatliv, yrke og samfunn</a:t>
            </a:r>
          </a:p>
          <a:p>
            <a:pPr eaLnBrk="1" hangingPunct="1">
              <a:spcBef>
                <a:spcPct val="50000"/>
              </a:spcBef>
              <a:buFontTx/>
              <a:buChar char="•"/>
            </a:pPr>
            <a:r>
              <a:rPr lang="nb-NO" sz="2000" dirty="0"/>
              <a:t>Arbeide for internasjonal forståelse, samhold og fred </a:t>
            </a:r>
            <a:br>
              <a:rPr lang="nb-NO" sz="2000" dirty="0"/>
            </a:br>
            <a:r>
              <a:rPr lang="nb-NO" sz="2000" dirty="0"/>
              <a:t>gjennom verdensomspennende fellesskap av personer </a:t>
            </a:r>
            <a:br>
              <a:rPr lang="nb-NO" sz="2000" dirty="0"/>
            </a:br>
            <a:r>
              <a:rPr lang="nb-NO" sz="2000" dirty="0"/>
              <a:t>fra forskjellige yrker forent i idealet om å gagne andre</a:t>
            </a:r>
          </a:p>
        </p:txBody>
      </p:sp>
      <p:pic>
        <p:nvPicPr>
          <p:cNvPr id="7" name="Bilde 1" descr="IMG_0098.JPG"/>
          <p:cNvPicPr>
            <a:picLocks noChangeAspect="1"/>
          </p:cNvPicPr>
          <p:nvPr/>
        </p:nvPicPr>
        <p:blipFill>
          <a:blip r:embed="rId3"/>
          <a:stretch>
            <a:fillRect/>
          </a:stretch>
        </p:blipFill>
        <p:spPr>
          <a:xfrm>
            <a:off x="6858000" y="1412459"/>
            <a:ext cx="1981200" cy="4464813"/>
          </a:xfrm>
          <a:prstGeom prst="rect">
            <a:avLst/>
          </a:prstGeom>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09688" y="228600"/>
            <a:ext cx="6357937" cy="1039813"/>
          </a:xfrm>
          <a:ln>
            <a:solidFill>
              <a:schemeClr val="tx1"/>
            </a:solidFill>
          </a:ln>
        </p:spPr>
        <p:txBody>
          <a:bodyPr>
            <a:normAutofit/>
          </a:bodyPr>
          <a:lstStyle/>
          <a:p>
            <a:pPr eaLnBrk="1" hangingPunct="1">
              <a:defRPr/>
            </a:pPr>
            <a:r>
              <a:rPr lang="nb-NO" sz="3200" dirty="0">
                <a:latin typeface="Arial" charset="0"/>
                <a:ea typeface="+mj-ea"/>
                <a:cs typeface="+mj-cs"/>
              </a:rPr>
              <a:t>           Barne- og mødrehelse</a:t>
            </a:r>
          </a:p>
        </p:txBody>
      </p:sp>
      <p:sp>
        <p:nvSpPr>
          <p:cNvPr id="4" name="Plassholder for innhold 3"/>
          <p:cNvSpPr>
            <a:spLocks noGrp="1"/>
          </p:cNvSpPr>
          <p:nvPr>
            <p:ph sz="half" idx="1"/>
          </p:nvPr>
        </p:nvSpPr>
        <p:spPr>
          <a:xfrm>
            <a:off x="2916238" y="1676400"/>
            <a:ext cx="6048375" cy="4057650"/>
          </a:xfrm>
        </p:spPr>
        <p:txBody>
          <a:bodyPr>
            <a:normAutofit/>
          </a:bodyPr>
          <a:lstStyle/>
          <a:p>
            <a:pPr marL="0" indent="0" eaLnBrk="1" hangingPunct="1">
              <a:lnSpc>
                <a:spcPct val="80000"/>
              </a:lnSpc>
              <a:buClr>
                <a:schemeClr val="tx1"/>
              </a:buClr>
              <a:buNone/>
              <a:defRPr/>
            </a:pPr>
            <a:r>
              <a:rPr lang="nb-NO" sz="2600" dirty="0">
                <a:latin typeface="Arial" charset="0"/>
                <a:ea typeface="+mn-ea"/>
                <a:cs typeface="+mn-cs"/>
              </a:rPr>
              <a:t>Redusere dødeligheten for barn under fem år</a:t>
            </a:r>
          </a:p>
          <a:p>
            <a:pPr marL="0" indent="0" eaLnBrk="1" hangingPunct="1">
              <a:lnSpc>
                <a:spcPct val="80000"/>
              </a:lnSpc>
              <a:buClr>
                <a:schemeClr val="tx1"/>
              </a:buClr>
              <a:buNone/>
              <a:defRPr/>
            </a:pPr>
            <a:endParaRPr lang="nb-NO" sz="2600" dirty="0">
              <a:latin typeface="Arial" charset="0"/>
              <a:ea typeface="+mn-ea"/>
              <a:cs typeface="+mn-cs"/>
            </a:endParaRPr>
          </a:p>
          <a:p>
            <a:pPr marL="0" indent="0" eaLnBrk="1" hangingPunct="1">
              <a:lnSpc>
                <a:spcPct val="80000"/>
              </a:lnSpc>
              <a:buClr>
                <a:schemeClr val="tx1"/>
              </a:buClr>
              <a:buNone/>
              <a:defRPr/>
            </a:pPr>
            <a:r>
              <a:rPr lang="nb-NO" sz="2600" dirty="0">
                <a:latin typeface="Arial" charset="0"/>
                <a:ea typeface="+mn-ea"/>
                <a:cs typeface="+mn-cs"/>
              </a:rPr>
              <a:t>Redusere </a:t>
            </a:r>
            <a:r>
              <a:rPr lang="nb-NO" sz="2600" dirty="0" err="1">
                <a:latin typeface="Arial" charset="0"/>
                <a:ea typeface="+mn-ea"/>
                <a:cs typeface="+mn-cs"/>
              </a:rPr>
              <a:t>mødredødeligheten</a:t>
            </a:r>
            <a:endParaRPr lang="nb-NO" sz="2600" dirty="0">
              <a:latin typeface="Arial" charset="0"/>
              <a:ea typeface="+mn-ea"/>
              <a:cs typeface="+mn-cs"/>
            </a:endParaRPr>
          </a:p>
          <a:p>
            <a:pPr marL="0" indent="0" eaLnBrk="1" hangingPunct="1">
              <a:lnSpc>
                <a:spcPct val="80000"/>
              </a:lnSpc>
              <a:buClr>
                <a:schemeClr val="tx1"/>
              </a:buClr>
              <a:buNone/>
              <a:defRPr/>
            </a:pPr>
            <a:endParaRPr lang="nb-NO" sz="2600" dirty="0">
              <a:latin typeface="Arial" charset="0"/>
              <a:ea typeface="+mn-ea"/>
              <a:cs typeface="+mn-cs"/>
            </a:endParaRPr>
          </a:p>
          <a:p>
            <a:pPr marL="0" indent="0" eaLnBrk="1" hangingPunct="1">
              <a:lnSpc>
                <a:spcPct val="80000"/>
              </a:lnSpc>
              <a:buClr>
                <a:schemeClr val="tx1"/>
              </a:buClr>
              <a:buNone/>
              <a:defRPr/>
            </a:pPr>
            <a:r>
              <a:rPr lang="nb-NO" sz="2600" dirty="0">
                <a:latin typeface="Arial" charset="0"/>
                <a:ea typeface="+mn-ea"/>
                <a:cs typeface="+mn-cs"/>
              </a:rPr>
              <a:t>Bedre tilgang til nødvendige helsetjenester og trent helsepersonell for mødre og barn</a:t>
            </a:r>
          </a:p>
          <a:p>
            <a:pPr marL="0" indent="0" eaLnBrk="1" hangingPunct="1">
              <a:lnSpc>
                <a:spcPct val="80000"/>
              </a:lnSpc>
              <a:buClr>
                <a:schemeClr val="tx1"/>
              </a:buClr>
              <a:buNone/>
              <a:defRPr/>
            </a:pPr>
            <a:endParaRPr lang="nb-NO" sz="2600" dirty="0">
              <a:latin typeface="Arial" charset="0"/>
              <a:ea typeface="+mn-ea"/>
              <a:cs typeface="+mn-cs"/>
            </a:endParaRPr>
          </a:p>
          <a:p>
            <a:pPr marL="0" indent="0" eaLnBrk="1" hangingPunct="1">
              <a:lnSpc>
                <a:spcPct val="80000"/>
              </a:lnSpc>
              <a:buClr>
                <a:schemeClr val="tx1"/>
              </a:buClr>
              <a:buNone/>
              <a:defRPr/>
            </a:pPr>
            <a:r>
              <a:rPr lang="nb-NO" sz="2600" dirty="0">
                <a:latin typeface="Arial" charset="0"/>
                <a:ea typeface="+mn-ea"/>
                <a:cs typeface="+mn-cs"/>
              </a:rPr>
              <a:t>Støtte studier knyttet til barne- og mødrehelse</a:t>
            </a:r>
          </a:p>
        </p:txBody>
      </p:sp>
      <p:pic>
        <p:nvPicPr>
          <p:cNvPr id="94211" name="Picture 8" descr="C:\Users\Solvik\Pictures\Rotary\R-skolen\MP90040936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441309">
            <a:off x="350838" y="2079625"/>
            <a:ext cx="2209800" cy="33147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94212" name="Picture 7" descr="Maternal-pi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03648" y="404664"/>
            <a:ext cx="720725" cy="7207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p14="http://schemas.microsoft.com/office/powerpoint/2010/main" val="187666987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313" y="228600"/>
            <a:ext cx="7848600" cy="968375"/>
          </a:xfrm>
          <a:ln>
            <a:solidFill>
              <a:schemeClr val="tx1"/>
            </a:solidFill>
          </a:ln>
        </p:spPr>
        <p:txBody>
          <a:bodyPr>
            <a:normAutofit/>
          </a:bodyPr>
          <a:lstStyle/>
          <a:p>
            <a:pPr eaLnBrk="1" hangingPunct="1">
              <a:defRPr/>
            </a:pPr>
            <a:r>
              <a:rPr lang="nb-NO" sz="3200" dirty="0">
                <a:latin typeface="Arial" charset="0"/>
                <a:ea typeface="+mj-ea"/>
                <a:cs typeface="+mj-cs"/>
              </a:rPr>
              <a:t>         Grunnutdanning og leseferdigheter</a:t>
            </a:r>
          </a:p>
        </p:txBody>
      </p:sp>
      <p:pic>
        <p:nvPicPr>
          <p:cNvPr id="95234" name="Plassholder for innhold 7"/>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bwMode="auto">
          <a:xfrm>
            <a:off x="468313" y="1989138"/>
            <a:ext cx="2593975" cy="2592387"/>
          </a:xfr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4" name="Plassholder for innhold 3"/>
          <p:cNvSpPr>
            <a:spLocks noGrp="1"/>
          </p:cNvSpPr>
          <p:nvPr>
            <p:ph sz="half" idx="2"/>
          </p:nvPr>
        </p:nvSpPr>
        <p:spPr>
          <a:xfrm>
            <a:off x="3276600" y="1676400"/>
            <a:ext cx="5565775" cy="4422775"/>
          </a:xfrm>
        </p:spPr>
        <p:txBody>
          <a:bodyPr>
            <a:normAutofit/>
          </a:bodyPr>
          <a:lstStyle/>
          <a:p>
            <a:pPr marL="0" indent="0" eaLnBrk="1" hangingPunct="1">
              <a:lnSpc>
                <a:spcPct val="90000"/>
              </a:lnSpc>
              <a:buClr>
                <a:schemeClr val="tx1"/>
              </a:buClr>
              <a:buNone/>
              <a:defRPr/>
            </a:pPr>
            <a:r>
              <a:rPr lang="nb-NO" sz="2000" dirty="0">
                <a:latin typeface="Arial" charset="0"/>
                <a:ea typeface="+mn-ea"/>
                <a:cs typeface="+mn-cs"/>
              </a:rPr>
              <a:t>Sikre at barn har tilgang til grunnutdanning med tilfredsstillende kvalitet. </a:t>
            </a:r>
            <a:br>
              <a:rPr lang="nb-NO" sz="2000" dirty="0">
                <a:latin typeface="Arial" charset="0"/>
                <a:ea typeface="+mn-ea"/>
                <a:cs typeface="+mn-cs"/>
              </a:rPr>
            </a:br>
            <a:endParaRPr lang="nb-NO" sz="2000" dirty="0">
              <a:latin typeface="Arial" charset="0"/>
              <a:ea typeface="+mn-ea"/>
              <a:cs typeface="+mn-cs"/>
            </a:endParaRPr>
          </a:p>
          <a:p>
            <a:pPr marL="0" indent="0" eaLnBrk="1" hangingPunct="1">
              <a:lnSpc>
                <a:spcPct val="90000"/>
              </a:lnSpc>
              <a:buClr>
                <a:schemeClr val="tx1"/>
              </a:buClr>
              <a:buNone/>
              <a:defRPr/>
            </a:pPr>
            <a:r>
              <a:rPr lang="nb-NO" sz="2000" dirty="0">
                <a:latin typeface="Arial" charset="0"/>
                <a:ea typeface="+mn-ea"/>
                <a:cs typeface="+mn-cs"/>
              </a:rPr>
              <a:t>Redusere forskjeller mellom kjønn for tilgang til utdanning.</a:t>
            </a:r>
            <a:br>
              <a:rPr lang="nb-NO" sz="2000" dirty="0">
                <a:latin typeface="Arial" charset="0"/>
                <a:ea typeface="+mn-ea"/>
                <a:cs typeface="+mn-cs"/>
              </a:rPr>
            </a:br>
            <a:endParaRPr lang="nb-NO" sz="2000" dirty="0">
              <a:latin typeface="Arial" charset="0"/>
              <a:ea typeface="+mn-ea"/>
              <a:cs typeface="+mn-cs"/>
            </a:endParaRPr>
          </a:p>
          <a:p>
            <a:pPr marL="0" indent="0" eaLnBrk="1" hangingPunct="1">
              <a:lnSpc>
                <a:spcPct val="90000"/>
              </a:lnSpc>
              <a:buClr>
                <a:schemeClr val="tx1"/>
              </a:buClr>
              <a:buNone/>
              <a:defRPr/>
            </a:pPr>
            <a:r>
              <a:rPr lang="nb-NO" sz="2000" dirty="0">
                <a:latin typeface="Arial" charset="0"/>
                <a:ea typeface="+mn-ea"/>
                <a:cs typeface="+mn-cs"/>
              </a:rPr>
              <a:t>Øke leseferdighet blant voksne.</a:t>
            </a:r>
            <a:br>
              <a:rPr lang="nb-NO" sz="2000" dirty="0">
                <a:latin typeface="Arial" charset="0"/>
                <a:ea typeface="+mn-ea"/>
                <a:cs typeface="+mn-cs"/>
              </a:rPr>
            </a:br>
            <a:endParaRPr lang="nb-NO" sz="2000" dirty="0">
              <a:latin typeface="Arial" charset="0"/>
              <a:ea typeface="+mn-ea"/>
              <a:cs typeface="+mn-cs"/>
            </a:endParaRPr>
          </a:p>
          <a:p>
            <a:pPr marL="0" indent="0" eaLnBrk="1" hangingPunct="1">
              <a:lnSpc>
                <a:spcPct val="90000"/>
              </a:lnSpc>
              <a:buClr>
                <a:schemeClr val="tx1"/>
              </a:buClr>
              <a:buNone/>
              <a:defRPr/>
            </a:pPr>
            <a:r>
              <a:rPr lang="nb-NO" sz="2000" dirty="0">
                <a:latin typeface="Arial" charset="0"/>
                <a:ea typeface="+mn-ea"/>
                <a:cs typeface="+mn-cs"/>
              </a:rPr>
              <a:t>Styrke kapasiteten i lokalsamfunn til å støtte grunnleggende utdanning og leseferdighet</a:t>
            </a:r>
          </a:p>
        </p:txBody>
      </p:sp>
      <p:pic>
        <p:nvPicPr>
          <p:cNvPr id="95236" name="Picture 6" descr="Literacy-oran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3568" y="404813"/>
            <a:ext cx="609600" cy="6096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p14="http://schemas.microsoft.com/office/powerpoint/2010/main" val="255465840"/>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33425" y="228600"/>
            <a:ext cx="7654925" cy="968375"/>
          </a:xfrm>
          <a:ln>
            <a:solidFill>
              <a:schemeClr val="tx1"/>
            </a:solidFill>
          </a:ln>
        </p:spPr>
        <p:txBody>
          <a:bodyPr>
            <a:normAutofit/>
          </a:bodyPr>
          <a:lstStyle/>
          <a:p>
            <a:pPr eaLnBrk="1" hangingPunct="1">
              <a:defRPr/>
            </a:pPr>
            <a:r>
              <a:rPr lang="nb-NO" sz="3200" dirty="0">
                <a:latin typeface="Arial" charset="0"/>
                <a:ea typeface="+mj-ea"/>
                <a:cs typeface="+mj-cs"/>
              </a:rPr>
              <a:t>           Økonomi- og samfunnsutvikling</a:t>
            </a:r>
          </a:p>
        </p:txBody>
      </p:sp>
      <p:sp>
        <p:nvSpPr>
          <p:cNvPr id="4" name="Plassholder for innhold 3"/>
          <p:cNvSpPr>
            <a:spLocks noGrp="1"/>
          </p:cNvSpPr>
          <p:nvPr>
            <p:ph sz="half" idx="1"/>
          </p:nvPr>
        </p:nvSpPr>
        <p:spPr>
          <a:xfrm>
            <a:off x="2627313" y="1676400"/>
            <a:ext cx="6408737" cy="4422775"/>
          </a:xfrm>
        </p:spPr>
        <p:txBody>
          <a:bodyPr>
            <a:normAutofit/>
          </a:bodyPr>
          <a:lstStyle/>
          <a:p>
            <a:pPr marL="0" indent="0" eaLnBrk="1" hangingPunct="1">
              <a:lnSpc>
                <a:spcPct val="80000"/>
              </a:lnSpc>
              <a:buClr>
                <a:schemeClr val="tx1"/>
              </a:buClr>
              <a:buNone/>
              <a:defRPr/>
            </a:pPr>
            <a:r>
              <a:rPr lang="nb-NO" sz="1800" dirty="0">
                <a:latin typeface="Arial" charset="0"/>
                <a:ea typeface="+mn-ea"/>
                <a:cs typeface="+mn-cs"/>
              </a:rPr>
              <a:t>Styrke utviklingen av lokale entreprenører og ledere, særlig kvinner i fattige lokalsamfunn. </a:t>
            </a:r>
            <a:br>
              <a:rPr lang="nb-NO" sz="1800" dirty="0">
                <a:latin typeface="Arial" charset="0"/>
                <a:ea typeface="+mn-ea"/>
                <a:cs typeface="+mn-cs"/>
              </a:rPr>
            </a:br>
            <a:endParaRPr lang="nb-NO" sz="1800" dirty="0">
              <a:latin typeface="Arial" charset="0"/>
              <a:ea typeface="+mn-ea"/>
              <a:cs typeface="+mn-cs"/>
            </a:endParaRPr>
          </a:p>
          <a:p>
            <a:pPr marL="0" indent="0" eaLnBrk="1" hangingPunct="1">
              <a:lnSpc>
                <a:spcPct val="80000"/>
              </a:lnSpc>
              <a:buClr>
                <a:schemeClr val="tx1"/>
              </a:buClr>
              <a:buNone/>
              <a:defRPr/>
            </a:pPr>
            <a:r>
              <a:rPr lang="nb-NO" sz="1800" dirty="0">
                <a:latin typeface="Arial" charset="0"/>
                <a:ea typeface="+mn-ea"/>
                <a:cs typeface="+mn-cs"/>
              </a:rPr>
              <a:t>Utvikle muligheter for anstendig og produktivt arbeid, spesielt for ungdom.</a:t>
            </a:r>
            <a:br>
              <a:rPr lang="nb-NO" sz="1800" dirty="0">
                <a:latin typeface="Arial" charset="0"/>
                <a:ea typeface="+mn-ea"/>
                <a:cs typeface="+mn-cs"/>
              </a:rPr>
            </a:br>
            <a:endParaRPr lang="nb-NO" sz="1800" dirty="0">
              <a:latin typeface="Arial" charset="0"/>
              <a:ea typeface="+mn-ea"/>
              <a:cs typeface="+mn-cs"/>
            </a:endParaRPr>
          </a:p>
          <a:p>
            <a:pPr marL="0" indent="0" eaLnBrk="1" hangingPunct="1">
              <a:lnSpc>
                <a:spcPct val="80000"/>
              </a:lnSpc>
              <a:buClr>
                <a:schemeClr val="tx1"/>
              </a:buClr>
              <a:buNone/>
              <a:defRPr/>
            </a:pPr>
            <a:r>
              <a:rPr lang="nb-NO" sz="1800" dirty="0">
                <a:latin typeface="Arial" charset="0"/>
                <a:ea typeface="+mn-ea"/>
                <a:cs typeface="+mn-cs"/>
              </a:rPr>
              <a:t>Bygge kapasiteten til lokale organisasjoner og nettverk i lokalsamfunnet som hjelp til økonomisk utvikling.</a:t>
            </a:r>
            <a:br>
              <a:rPr lang="nb-NO" sz="1800" dirty="0">
                <a:latin typeface="Arial" charset="0"/>
                <a:ea typeface="+mn-ea"/>
                <a:cs typeface="+mn-cs"/>
              </a:rPr>
            </a:br>
            <a:endParaRPr lang="nb-NO" sz="1800" dirty="0">
              <a:latin typeface="Arial" charset="0"/>
              <a:ea typeface="+mn-ea"/>
              <a:cs typeface="+mn-cs"/>
            </a:endParaRPr>
          </a:p>
          <a:p>
            <a:pPr marL="0" indent="0" eaLnBrk="1" hangingPunct="1">
              <a:lnSpc>
                <a:spcPct val="80000"/>
              </a:lnSpc>
              <a:buClr>
                <a:schemeClr val="tx1"/>
              </a:buClr>
              <a:buNone/>
              <a:defRPr/>
            </a:pPr>
            <a:r>
              <a:rPr lang="nb-NO" sz="1800" dirty="0">
                <a:latin typeface="Arial" charset="0"/>
                <a:ea typeface="+mn-ea"/>
                <a:cs typeface="+mn-cs"/>
              </a:rPr>
              <a:t>Støtte studier knyttet til økonomi- og samfunnsutvikling</a:t>
            </a:r>
          </a:p>
          <a:p>
            <a:pPr eaLnBrk="1" hangingPunct="1">
              <a:lnSpc>
                <a:spcPct val="80000"/>
              </a:lnSpc>
              <a:buClr>
                <a:schemeClr val="tx1"/>
              </a:buClr>
              <a:buFont typeface="Wingdings" charset="0"/>
              <a:buChar char="Ø"/>
              <a:defRPr/>
            </a:pPr>
            <a:endParaRPr lang="nb-NO" sz="1800" dirty="0">
              <a:latin typeface="Arial" charset="0"/>
              <a:ea typeface="+mn-ea"/>
              <a:cs typeface="+mn-cs"/>
            </a:endParaRPr>
          </a:p>
        </p:txBody>
      </p:sp>
      <p:pic>
        <p:nvPicPr>
          <p:cNvPr id="96259" name="Bilde 8"/>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388" y="4048125"/>
            <a:ext cx="2309812" cy="154146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96260" name="Bilde 1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8588" y="1866900"/>
            <a:ext cx="2346325" cy="15621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96261" name="Picture 5" descr="Economic-yellow"/>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38213" y="333375"/>
            <a:ext cx="754062" cy="7524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p14="http://schemas.microsoft.com/office/powerpoint/2010/main" val="104508171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TILBUD TIL UNGDOM, UNGE VOKSNE, STUDENTER OG YRKESAKTIVE</a:t>
            </a:r>
          </a:p>
        </p:txBody>
      </p:sp>
      <p:sp>
        <p:nvSpPr>
          <p:cNvPr id="3" name="Plassholder for innhold 2"/>
          <p:cNvSpPr>
            <a:spLocks noGrp="1"/>
          </p:cNvSpPr>
          <p:nvPr>
            <p:ph idx="1"/>
          </p:nvPr>
        </p:nvSpPr>
        <p:spPr/>
        <p:txBody>
          <a:bodyPr/>
          <a:lstStyle/>
          <a:p>
            <a:pPr marL="0" indent="0">
              <a:spcBef>
                <a:spcPct val="50000"/>
              </a:spcBef>
              <a:buClr>
                <a:schemeClr val="tx1"/>
              </a:buClr>
              <a:buNone/>
              <a:defRPr/>
            </a:pPr>
            <a:r>
              <a:rPr lang="nb-NO" sz="2400" dirty="0">
                <a:latin typeface="Arial"/>
                <a:cs typeface="Arial"/>
                <a:hlinkClick r:id="rId2"/>
              </a:rPr>
              <a:t>Ungdomsutveksling</a:t>
            </a:r>
            <a:r>
              <a:rPr lang="nb-NO" sz="2400" dirty="0">
                <a:latin typeface="Arial"/>
                <a:cs typeface="Arial"/>
              </a:rPr>
              <a:t> </a:t>
            </a:r>
            <a:r>
              <a:rPr lang="nb-NO" sz="1000" dirty="0" err="1">
                <a:solidFill>
                  <a:srgbClr val="000000"/>
                </a:solidFill>
                <a:latin typeface="Lucida Grande"/>
                <a:ea typeface="Lucida Grande"/>
                <a:cs typeface="Lucida Grande"/>
              </a:rPr>
              <a:t>http://www.rotary.no/no/ungdomsutveksling#.WhFjJbaZMWo</a:t>
            </a:r>
            <a:endParaRPr lang="nb-NO" sz="1000" dirty="0">
              <a:latin typeface="Arial"/>
              <a:cs typeface="Arial"/>
            </a:endParaRPr>
          </a:p>
          <a:p>
            <a:pPr marL="0" indent="0">
              <a:spcBef>
                <a:spcPct val="50000"/>
              </a:spcBef>
              <a:buClr>
                <a:schemeClr val="tx1"/>
              </a:buClr>
              <a:buNone/>
              <a:defRPr/>
            </a:pPr>
            <a:r>
              <a:rPr lang="nb-NO" sz="2800" dirty="0">
                <a:latin typeface="Arial"/>
                <a:cs typeface="Arial"/>
                <a:hlinkClick r:id="rId3"/>
              </a:rPr>
              <a:t>Sommerleir for ungdom/unge voksne</a:t>
            </a:r>
            <a:r>
              <a:rPr lang="nb-NO" sz="2800" dirty="0">
                <a:latin typeface="Arial"/>
                <a:cs typeface="Arial"/>
              </a:rPr>
              <a:t> </a:t>
            </a:r>
            <a:br>
              <a:rPr lang="nb-NO" sz="2800" dirty="0">
                <a:latin typeface="Arial"/>
                <a:cs typeface="Arial"/>
              </a:rPr>
            </a:br>
            <a:r>
              <a:rPr lang="nb-NO" sz="1050" dirty="0">
                <a:solidFill>
                  <a:srgbClr val="000000"/>
                </a:solidFill>
                <a:latin typeface="Lucida Grande"/>
                <a:ea typeface="Lucida Grande"/>
                <a:cs typeface="Lucida Grande"/>
              </a:rPr>
              <a:t>http://www.rotary.no/no/camps-roundtrips#.WhFq07aZMWo</a:t>
            </a:r>
            <a:endParaRPr lang="nb-NO" sz="1050" dirty="0">
              <a:latin typeface="Arial"/>
              <a:cs typeface="Arial"/>
            </a:endParaRPr>
          </a:p>
          <a:p>
            <a:pPr marL="0" indent="0">
              <a:spcBef>
                <a:spcPct val="50000"/>
              </a:spcBef>
              <a:buClr>
                <a:schemeClr val="tx1"/>
              </a:buClr>
              <a:buNone/>
              <a:defRPr/>
            </a:pPr>
            <a:r>
              <a:rPr lang="nb-NO" sz="2400" dirty="0">
                <a:latin typeface="Arial"/>
                <a:cs typeface="Arial"/>
                <a:hlinkClick r:id="rId4"/>
              </a:rPr>
              <a:t>RYLA</a:t>
            </a:r>
            <a:r>
              <a:rPr lang="nb-NO" sz="2400" dirty="0">
                <a:latin typeface="Arial"/>
                <a:cs typeface="Arial"/>
              </a:rPr>
              <a:t> </a:t>
            </a:r>
            <a:r>
              <a:rPr lang="nb-NO" sz="2400" dirty="0" err="1">
                <a:latin typeface="Arial"/>
                <a:cs typeface="Arial"/>
              </a:rPr>
              <a:t>Leiarkurs</a:t>
            </a:r>
            <a:r>
              <a:rPr lang="nb-NO" sz="2400" dirty="0">
                <a:latin typeface="Arial"/>
                <a:cs typeface="Arial"/>
              </a:rPr>
              <a:t> for ungdom/unge </a:t>
            </a:r>
            <a:r>
              <a:rPr lang="nb-NO" sz="2400" dirty="0" err="1">
                <a:latin typeface="Arial"/>
                <a:cs typeface="Arial"/>
              </a:rPr>
              <a:t>vaksne</a:t>
            </a:r>
            <a:r>
              <a:rPr lang="nb-NO" sz="2400" dirty="0">
                <a:latin typeface="Arial"/>
                <a:cs typeface="Arial"/>
              </a:rPr>
              <a:t> </a:t>
            </a:r>
            <a:r>
              <a:rPr lang="nb-NO" sz="1000" dirty="0">
                <a:solidFill>
                  <a:srgbClr val="000000"/>
                </a:solidFill>
                <a:latin typeface="Lucida Grande"/>
                <a:ea typeface="Lucida Grande"/>
                <a:cs typeface="Lucida Grande"/>
              </a:rPr>
              <a:t>http://www.rotary.no/no/ryla#.WhFnP7aZMWo</a:t>
            </a:r>
            <a:endParaRPr lang="nb-NO" sz="1000" dirty="0">
              <a:latin typeface="Arial"/>
              <a:cs typeface="Arial"/>
            </a:endParaRPr>
          </a:p>
          <a:p>
            <a:pPr marL="0" indent="0">
              <a:spcBef>
                <a:spcPct val="50000"/>
              </a:spcBef>
              <a:buClr>
                <a:schemeClr val="tx1"/>
              </a:buClr>
              <a:buNone/>
              <a:defRPr/>
            </a:pPr>
            <a:r>
              <a:rPr lang="nb-NO" sz="2400" dirty="0">
                <a:latin typeface="Arial"/>
                <a:cs typeface="Arial"/>
                <a:hlinkClick r:id="rId5"/>
              </a:rPr>
              <a:t>Fredsstipend</a:t>
            </a:r>
            <a:r>
              <a:rPr lang="nb-NO" sz="2400" dirty="0">
                <a:latin typeface="Arial"/>
                <a:cs typeface="Arial"/>
              </a:rPr>
              <a:t> </a:t>
            </a:r>
            <a:br>
              <a:rPr lang="nb-NO" sz="2400" dirty="0">
                <a:latin typeface="Arial"/>
                <a:cs typeface="Arial"/>
              </a:rPr>
            </a:br>
            <a:r>
              <a:rPr lang="nb-NO" sz="1000" dirty="0">
                <a:solidFill>
                  <a:srgbClr val="000000"/>
                </a:solidFill>
                <a:latin typeface="Lucida Grande"/>
                <a:ea typeface="Lucida Grande"/>
                <a:cs typeface="Lucida Grande"/>
              </a:rPr>
              <a:t>https://www.rotary.org/en/our-programs/peace-fellowships</a:t>
            </a:r>
            <a:endParaRPr lang="nb-NO" sz="1000" dirty="0">
              <a:latin typeface="Arial"/>
              <a:cs typeface="Arial"/>
            </a:endParaRPr>
          </a:p>
          <a:p>
            <a:pPr marL="0" indent="0">
              <a:spcBef>
                <a:spcPct val="50000"/>
              </a:spcBef>
              <a:buClr>
                <a:schemeClr val="tx1"/>
              </a:buClr>
              <a:buNone/>
              <a:defRPr/>
            </a:pPr>
            <a:r>
              <a:rPr lang="nb-NO" sz="2400" dirty="0">
                <a:latin typeface="Arial"/>
                <a:cs typeface="Arial"/>
              </a:rPr>
              <a:t>Georgiastipend (</a:t>
            </a:r>
            <a:r>
              <a:rPr lang="nb-NO" sz="2400" dirty="0">
                <a:latin typeface="Arial"/>
                <a:cs typeface="Arial"/>
                <a:hlinkClick r:id="rId6"/>
              </a:rPr>
              <a:t>eng</a:t>
            </a:r>
            <a:r>
              <a:rPr lang="nb-NO" sz="2400" dirty="0">
                <a:latin typeface="Arial"/>
                <a:cs typeface="Arial"/>
              </a:rPr>
              <a:t>) (</a:t>
            </a:r>
            <a:r>
              <a:rPr lang="nb-NO" sz="2400" dirty="0">
                <a:latin typeface="Arial"/>
                <a:cs typeface="Arial"/>
                <a:hlinkClick r:id="rId7"/>
              </a:rPr>
              <a:t>nor</a:t>
            </a:r>
            <a:r>
              <a:rPr lang="nb-NO" sz="2400" dirty="0">
                <a:latin typeface="Arial"/>
                <a:cs typeface="Arial"/>
              </a:rPr>
              <a:t>) </a:t>
            </a:r>
            <a:r>
              <a:rPr lang="nb-NO" sz="1000" dirty="0">
                <a:solidFill>
                  <a:srgbClr val="000000"/>
                </a:solidFill>
                <a:latin typeface="Lucida Grande"/>
                <a:ea typeface="Lucida Grande"/>
                <a:cs typeface="Lucida Grande"/>
                <a:hlinkClick r:id="rId6"/>
              </a:rPr>
              <a:t>https://grsp.org</a:t>
            </a:r>
            <a:r>
              <a:rPr lang="nb-NO" sz="1000" dirty="0">
                <a:solidFill>
                  <a:srgbClr val="000000"/>
                </a:solidFill>
                <a:latin typeface="Lucida Grande"/>
                <a:ea typeface="Lucida Grande"/>
                <a:cs typeface="Lucida Grande"/>
              </a:rPr>
              <a:t> </a:t>
            </a:r>
            <a:br>
              <a:rPr lang="nb-NO" sz="1000" dirty="0">
                <a:solidFill>
                  <a:srgbClr val="000000"/>
                </a:solidFill>
                <a:latin typeface="Lucida Grande"/>
                <a:ea typeface="Lucida Grande"/>
                <a:cs typeface="Lucida Grande"/>
              </a:rPr>
            </a:br>
            <a:r>
              <a:rPr lang="nb-NO" sz="1000" dirty="0" err="1">
                <a:solidFill>
                  <a:srgbClr val="000000"/>
                </a:solidFill>
                <a:latin typeface="Lucida Grande"/>
                <a:ea typeface="Lucida Grande"/>
                <a:cs typeface="Lucida Grande"/>
              </a:rPr>
              <a:t>http://www.rotary.no/no/georgiastipendet#.WhFgUbaZMWo</a:t>
            </a:r>
            <a:endParaRPr lang="nb-NO" sz="1000" dirty="0">
              <a:latin typeface="Arial"/>
              <a:cs typeface="Arial"/>
            </a:endParaRPr>
          </a:p>
          <a:p>
            <a:pPr marL="0" indent="0">
              <a:spcBef>
                <a:spcPct val="50000"/>
              </a:spcBef>
              <a:buClr>
                <a:schemeClr val="tx1"/>
              </a:buClr>
              <a:buNone/>
              <a:defRPr/>
            </a:pPr>
            <a:r>
              <a:rPr lang="nb-NO" sz="2400" dirty="0">
                <a:latin typeface="Arial"/>
                <a:cs typeface="Arial"/>
              </a:rPr>
              <a:t>Yrkesutveksling (</a:t>
            </a:r>
            <a:r>
              <a:rPr lang="nb-NO" sz="2400" dirty="0" err="1">
                <a:latin typeface="Arial"/>
                <a:cs typeface="Arial"/>
                <a:hlinkClick r:id="rId8"/>
              </a:rPr>
              <a:t>Vocational</a:t>
            </a:r>
            <a:r>
              <a:rPr lang="nb-NO" sz="2400" dirty="0">
                <a:latin typeface="Arial"/>
                <a:cs typeface="Arial"/>
                <a:hlinkClick r:id="rId8"/>
              </a:rPr>
              <a:t> Training Teams</a:t>
            </a:r>
            <a:r>
              <a:rPr lang="nb-NO" sz="2400" dirty="0">
                <a:latin typeface="Arial"/>
                <a:cs typeface="Arial"/>
              </a:rPr>
              <a:t>)</a:t>
            </a:r>
          </a:p>
          <a:p>
            <a:pPr marL="0" indent="0">
              <a:spcBef>
                <a:spcPct val="50000"/>
              </a:spcBef>
              <a:buClr>
                <a:schemeClr val="tx1"/>
              </a:buClr>
              <a:buNone/>
              <a:defRPr/>
            </a:pPr>
            <a:r>
              <a:rPr lang="nb-NO" sz="2400" dirty="0">
                <a:latin typeface="Arial"/>
                <a:cs typeface="Arial"/>
              </a:rPr>
              <a:t>Korttidsutveksling, familieutveksling</a:t>
            </a:r>
          </a:p>
          <a:p>
            <a:pPr marL="0" indent="0">
              <a:spcBef>
                <a:spcPct val="50000"/>
              </a:spcBef>
              <a:buClr>
                <a:schemeClr val="tx1"/>
              </a:buClr>
              <a:buNone/>
              <a:defRPr/>
            </a:pPr>
            <a:r>
              <a:rPr lang="nb-NO" sz="2400" dirty="0">
                <a:latin typeface="Arial"/>
                <a:cs typeface="Arial"/>
              </a:rPr>
              <a:t>https://www.rotary.org/en/our-programs</a:t>
            </a:r>
          </a:p>
          <a:p>
            <a:pPr marL="0" indent="0">
              <a:spcBef>
                <a:spcPct val="50000"/>
              </a:spcBef>
              <a:buClr>
                <a:schemeClr val="tx1"/>
              </a:buClr>
              <a:buNone/>
              <a:defRPr/>
            </a:pPr>
            <a:r>
              <a:rPr lang="nb-NO" sz="2400" dirty="0">
                <a:latin typeface="Arial"/>
                <a:cs typeface="Arial"/>
                <a:hlinkClick r:id="rId9"/>
              </a:rPr>
              <a:t>Rotary fellowships </a:t>
            </a:r>
            <a:r>
              <a:rPr lang="nb-NO" sz="1400" dirty="0">
                <a:latin typeface="Arial"/>
                <a:cs typeface="Arial"/>
              </a:rPr>
              <a:t>(interessegrupper som forener rotarianere på tvers av landegrenser)</a:t>
            </a:r>
            <a:br>
              <a:rPr lang="nb-NO" sz="2400" dirty="0">
                <a:latin typeface="Arial"/>
                <a:cs typeface="Arial"/>
              </a:rPr>
            </a:br>
            <a:r>
              <a:rPr lang="nb-NO" sz="1000" dirty="0">
                <a:solidFill>
                  <a:srgbClr val="000000"/>
                </a:solidFill>
                <a:latin typeface="Lucida Grande"/>
                <a:ea typeface="Lucida Grande"/>
                <a:cs typeface="Lucida Grande"/>
              </a:rPr>
              <a:t>http://www.rotary.no/no/rotary-fellowship#.WhFz8baZMWo</a:t>
            </a:r>
            <a:endParaRPr lang="en-US" sz="1000" dirty="0">
              <a:latin typeface="Arial"/>
              <a:cs typeface="Arial"/>
            </a:endParaRPr>
          </a:p>
        </p:txBody>
      </p:sp>
      <p:pic>
        <p:nvPicPr>
          <p:cNvPr id="167943" name="Picture 15" descr="Logo-3"/>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596188" y="5805488"/>
            <a:ext cx="1223962" cy="5810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8" name="Picture 2"/>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240262" y="2939489"/>
            <a:ext cx="1440160" cy="1890558"/>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pic>
      <p:pic>
        <p:nvPicPr>
          <p:cNvPr id="6" name="Bilde 5"/>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7240262" y="1158875"/>
            <a:ext cx="1388740" cy="1498039"/>
          </a:xfrm>
          <a:prstGeom prst="rect">
            <a:avLst/>
          </a:prstGeom>
        </p:spPr>
      </p:pic>
      <p:pic>
        <p:nvPicPr>
          <p:cNvPr id="7" name="Bilde 6"/>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5220072" y="3034364"/>
            <a:ext cx="1685690" cy="1700808"/>
          </a:xfrm>
          <a:prstGeom prst="rect">
            <a:avLst/>
          </a:prstGeom>
        </p:spPr>
      </p:pic>
    </p:spTree>
    <p:extLst>
      <p:ext uri="{BB962C8B-B14F-4D97-AF65-F5344CB8AC3E}">
        <p14:creationId xmlns:p14="http://schemas.microsoft.com/office/powerpoint/2010/main" val="287498969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9" name="Bilde 4" descr="polioplus_endpolio.gi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92950" y="476250"/>
            <a:ext cx="1878013" cy="8461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29030" name="TekstSylinder 6"/>
          <p:cNvSpPr txBox="1">
            <a:spLocks noChangeArrowheads="1"/>
          </p:cNvSpPr>
          <p:nvPr/>
        </p:nvSpPr>
        <p:spPr bwMode="auto">
          <a:xfrm>
            <a:off x="4932363" y="1484313"/>
            <a:ext cx="3816350" cy="49244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2000">
                <a:latin typeface="Calibri" charset="0"/>
              </a:rPr>
              <a:t>Siden Rotary startet sin kamp mot polio  i 1985 er 99% av denne forkrøplende – og dødelige – sykdommen utryddet. </a:t>
            </a:r>
          </a:p>
          <a:p>
            <a:pPr eaLnBrk="1" hangingPunct="1"/>
            <a:endParaRPr lang="nb-NO" sz="1400">
              <a:latin typeface="Calibri" charset="0"/>
            </a:endParaRPr>
          </a:p>
          <a:p>
            <a:pPr eaLnBrk="1" hangingPunct="1"/>
            <a:r>
              <a:rPr lang="nb-NO" sz="2000">
                <a:latin typeface="Calibri" charset="0"/>
              </a:rPr>
              <a:t>Dette har vi klart sammen med WHO, Unicef, andre frivillige organisasjoner og landenes egen innsats.</a:t>
            </a:r>
          </a:p>
          <a:p>
            <a:pPr eaLnBrk="1" hangingPunct="1"/>
            <a:endParaRPr lang="nb-NO" sz="2000">
              <a:latin typeface="Calibri" charset="0"/>
            </a:endParaRPr>
          </a:p>
          <a:p>
            <a:pPr eaLnBrk="1" hangingPunct="1"/>
            <a:r>
              <a:rPr lang="nb-NO" sz="2000">
                <a:latin typeface="Calibri" charset="0"/>
              </a:rPr>
              <a:t>I alt har Rotarianere samlet inn nesten 1 milliard USD til dette formålet.</a:t>
            </a:r>
          </a:p>
          <a:p>
            <a:pPr eaLnBrk="1" hangingPunct="1"/>
            <a:endParaRPr lang="nb-NO" sz="2000">
              <a:latin typeface="Calibri" charset="0"/>
            </a:endParaRPr>
          </a:p>
          <a:p>
            <a:pPr eaLnBrk="1" hangingPunct="1"/>
            <a:r>
              <a:rPr lang="nb-NO" sz="2000">
                <a:latin typeface="Calibri" charset="0"/>
              </a:rPr>
              <a:t>Nå gjenstår den siste krevende innspurten…</a:t>
            </a:r>
          </a:p>
        </p:txBody>
      </p:sp>
      <p:pic>
        <p:nvPicPr>
          <p:cNvPr id="129031" name="Picture 12" descr="Logo-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96188" y="5805488"/>
            <a:ext cx="1223962" cy="5810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29032" name="Bilde 4"/>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1188" y="1319213"/>
            <a:ext cx="3673475" cy="46339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 name="Tittel 1"/>
          <p:cNvSpPr>
            <a:spLocks noGrp="1"/>
          </p:cNvSpPr>
          <p:nvPr>
            <p:ph type="title"/>
          </p:nvPr>
        </p:nvSpPr>
        <p:spPr/>
        <p:txBody>
          <a:bodyPr/>
          <a:lstStyle/>
          <a:p>
            <a:r>
              <a:rPr lang="en-GB" b="1" dirty="0" err="1">
                <a:cs typeface="Arial" pitchFamily="34" charset="0"/>
              </a:rPr>
              <a:t>PolioPlus</a:t>
            </a:r>
            <a:r>
              <a:rPr lang="en-GB" b="1" dirty="0">
                <a:cs typeface="Arial" pitchFamily="34" charset="0"/>
              </a:rPr>
              <a:t> &amp; End Polio Now</a:t>
            </a:r>
            <a:endParaRPr lang="en-GB" dirty="0"/>
          </a:p>
        </p:txBody>
      </p:sp>
      <p:sp>
        <p:nvSpPr>
          <p:cNvPr id="3" name="Plassholder for innhold 2"/>
          <p:cNvSpPr>
            <a:spLocks noGrp="1"/>
          </p:cNvSpPr>
          <p:nvPr>
            <p:ph idx="1"/>
          </p:nvPr>
        </p:nvSpPr>
        <p:spPr/>
        <p:txBody>
          <a:bodyPr/>
          <a:lstStyle/>
          <a:p>
            <a:endParaRPr lang="en-GB"/>
          </a:p>
        </p:txBody>
      </p:sp>
    </p:spTree>
    <p:extLst>
      <p:ext uri="{BB962C8B-B14F-4D97-AF65-F5344CB8AC3E}">
        <p14:creationId xmlns:p14="http://schemas.microsoft.com/office/powerpoint/2010/main" val="310473009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288" y="476250"/>
            <a:ext cx="4529137" cy="3489325"/>
          </a:xfrm>
          <a:prstGeom prst="rect">
            <a:avLst/>
          </a:prstGeom>
          <a:noFill/>
          <a:ln w="76200" cmpd="thickThin">
            <a:solidFill>
              <a:schemeClr val="tx1"/>
            </a:solidFill>
            <a:miter lim="800000"/>
            <a:headEnd/>
            <a:tailEnd/>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pic>
      <p:sp>
        <p:nvSpPr>
          <p:cNvPr id="3" name="TekstSylinder 2"/>
          <p:cNvSpPr txBox="1"/>
          <p:nvPr/>
        </p:nvSpPr>
        <p:spPr>
          <a:xfrm>
            <a:off x="5219700" y="549275"/>
            <a:ext cx="3744913" cy="1816100"/>
          </a:xfrm>
          <a:prstGeom prst="rect">
            <a:avLst/>
          </a:prstGeom>
          <a:solidFill>
            <a:schemeClr val="tx1"/>
          </a:solidFill>
          <a:ln>
            <a:solidFill>
              <a:schemeClr val="tx1"/>
            </a:solidFill>
          </a:ln>
        </p:spPr>
        <p:txBody>
          <a:bodyPr>
            <a:spAutoFit/>
          </a:bodyPr>
          <a:lstStyle/>
          <a:p>
            <a:pPr algn="ctr">
              <a:defRPr/>
            </a:pPr>
            <a:r>
              <a:rPr lang="nb-NO" sz="4000" dirty="0">
                <a:solidFill>
                  <a:srgbClr val="000099"/>
                </a:solidFill>
                <a:effectLst>
                  <a:outerShdw blurRad="38100" dist="38100" dir="2700000" algn="tl">
                    <a:srgbClr val="000000">
                      <a:alpha val="43137"/>
                    </a:srgbClr>
                  </a:outerShdw>
                </a:effectLst>
                <a:latin typeface="Arial" panose="020B0604020202020204" pitchFamily="34" charset="0"/>
                <a:ea typeface="+mn-ea"/>
                <a:cs typeface="+mn-cs"/>
              </a:rPr>
              <a:t>Polio+ </a:t>
            </a:r>
          </a:p>
          <a:p>
            <a:pPr algn="ctr">
              <a:defRPr/>
            </a:pPr>
            <a:r>
              <a:rPr lang="nb-NO" dirty="0">
                <a:solidFill>
                  <a:srgbClr val="000099"/>
                </a:solidFill>
                <a:latin typeface="Arial" panose="020B0604020202020204" pitchFamily="34" charset="0"/>
                <a:ea typeface="+mn-ea"/>
                <a:cs typeface="+mn-cs"/>
              </a:rPr>
              <a:t>er det store internasjonale  prestisjeprosjektet </a:t>
            </a:r>
          </a:p>
          <a:p>
            <a:pPr algn="ctr">
              <a:defRPr/>
            </a:pPr>
            <a:r>
              <a:rPr lang="nb-NO" dirty="0">
                <a:solidFill>
                  <a:srgbClr val="000099"/>
                </a:solidFill>
                <a:latin typeface="Arial" panose="020B0604020202020204" pitchFamily="34" charset="0"/>
                <a:ea typeface="+mn-ea"/>
                <a:cs typeface="+mn-cs"/>
              </a:rPr>
              <a:t>i </a:t>
            </a:r>
            <a:r>
              <a:rPr lang="nb-NO" dirty="0" err="1">
                <a:solidFill>
                  <a:srgbClr val="000099"/>
                </a:solidFill>
                <a:latin typeface="Arial" panose="020B0604020202020204" pitchFamily="34" charset="0"/>
                <a:ea typeface="+mn-ea"/>
                <a:cs typeface="+mn-cs"/>
              </a:rPr>
              <a:t>Rotary</a:t>
            </a:r>
            <a:r>
              <a:rPr lang="nb-NO" dirty="0">
                <a:solidFill>
                  <a:srgbClr val="000099"/>
                </a:solidFill>
                <a:latin typeface="Arial" panose="020B0604020202020204" pitchFamily="34" charset="0"/>
                <a:ea typeface="+mn-ea"/>
                <a:cs typeface="+mn-cs"/>
              </a:rPr>
              <a:t>.</a:t>
            </a:r>
          </a:p>
        </p:txBody>
      </p:sp>
      <p:sp>
        <p:nvSpPr>
          <p:cNvPr id="131078" name="TekstSylinder 4"/>
          <p:cNvSpPr txBox="1">
            <a:spLocks noChangeArrowheads="1"/>
          </p:cNvSpPr>
          <p:nvPr/>
        </p:nvSpPr>
        <p:spPr bwMode="auto">
          <a:xfrm>
            <a:off x="395288" y="4533900"/>
            <a:ext cx="8424862" cy="1631950"/>
          </a:xfrm>
          <a:prstGeom prst="rect">
            <a:avLst/>
          </a:prstGeom>
          <a:noFill/>
          <a:ln w="9525">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2000" b="1">
                <a:hlinkClick r:id="rId3"/>
              </a:rPr>
              <a:t>PolioPlus </a:t>
            </a:r>
            <a:r>
              <a:rPr lang="nb-NO" sz="2000"/>
              <a:t>er Rotarys største og hittil mest kjente humanitære prosjekt. Et vellykket vaksinasjonsprogram mot polio som Rotary gjennomførte i samareid med UNICEF, WHO (World Health Organization)</a:t>
            </a:r>
            <a:r>
              <a:rPr lang="nb-NO" sz="2000" b="1"/>
              <a:t> </a:t>
            </a:r>
            <a:r>
              <a:rPr lang="nb-NO" sz="2000"/>
              <a:t>, og CDC (</a:t>
            </a:r>
            <a:r>
              <a:rPr lang="en-US" sz="2000"/>
              <a:t>Centers for Disease Control and Prevention) </a:t>
            </a:r>
            <a:r>
              <a:rPr lang="nb-NO" sz="2000"/>
              <a:t>siden 1985. </a:t>
            </a:r>
            <a:br>
              <a:rPr lang="nb-NO" sz="2000"/>
            </a:br>
            <a:r>
              <a:rPr lang="nb-NO" sz="2000"/>
              <a:t>Bill Gates Foundation har bidratt med over 450 mill. USD.</a:t>
            </a:r>
          </a:p>
        </p:txBody>
      </p:sp>
      <p:sp>
        <p:nvSpPr>
          <p:cNvPr id="24584" name="TekstSylinder 7"/>
          <p:cNvSpPr txBox="1">
            <a:spLocks noChangeArrowheads="1"/>
          </p:cNvSpPr>
          <p:nvPr/>
        </p:nvSpPr>
        <p:spPr bwMode="auto">
          <a:xfrm>
            <a:off x="5219700" y="2681288"/>
            <a:ext cx="3744913" cy="1570037"/>
          </a:xfrm>
          <a:prstGeom prst="rect">
            <a:avLst/>
          </a:prstGeom>
          <a:noFill/>
          <a:ln w="9525">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algn="ctr">
              <a:defRPr/>
            </a:pPr>
            <a:r>
              <a:rPr lang="nb-NO" sz="2400">
                <a:cs typeface="+mn-cs"/>
              </a:rPr>
              <a:t>I dag er antall poliotilfeller redusert med 99% på verdensbasis. </a:t>
            </a:r>
            <a:br>
              <a:rPr lang="nb-NO" sz="2400">
                <a:cs typeface="+mn-cs"/>
              </a:rPr>
            </a:br>
            <a:r>
              <a:rPr lang="nb-NO" sz="2400" b="1">
                <a:effectLst>
                  <a:outerShdw blurRad="38100" dist="38100" dir="2700000" algn="tl">
                    <a:srgbClr val="000000"/>
                  </a:outerShdw>
                </a:effectLst>
                <a:cs typeface="+mn-cs"/>
              </a:rPr>
              <a:t>Målet er 100%</a:t>
            </a:r>
          </a:p>
        </p:txBody>
      </p:sp>
    </p:spTree>
    <p:extLst>
      <p:ext uri="{BB962C8B-B14F-4D97-AF65-F5344CB8AC3E}">
        <p14:creationId xmlns:p14="http://schemas.microsoft.com/office/powerpoint/2010/main" val="1638006864"/>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920750" y="1643063"/>
            <a:ext cx="3100388" cy="8699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eaLnBrk="0" hangingPunct="0">
              <a:lnSpc>
                <a:spcPct val="120000"/>
              </a:lnSpc>
              <a:defRPr/>
            </a:pPr>
            <a:endParaRPr lang="en-US" sz="2100">
              <a:latin typeface="Verdana" charset="0"/>
              <a:cs typeface="+mn-cs"/>
            </a:endParaRPr>
          </a:p>
          <a:p>
            <a:pPr eaLnBrk="0" hangingPunct="0">
              <a:lnSpc>
                <a:spcPct val="120000"/>
              </a:lnSpc>
              <a:defRPr/>
            </a:pPr>
            <a:endParaRPr lang="en-US" sz="2100">
              <a:latin typeface="Verdana" charset="0"/>
              <a:cs typeface="+mn-cs"/>
            </a:endParaRPr>
          </a:p>
        </p:txBody>
      </p:sp>
      <p:grpSp>
        <p:nvGrpSpPr>
          <p:cNvPr id="132098" name="Group 10"/>
          <p:cNvGrpSpPr>
            <a:grpSpLocks/>
          </p:cNvGrpSpPr>
          <p:nvPr/>
        </p:nvGrpSpPr>
        <p:grpSpPr bwMode="auto">
          <a:xfrm rot="-5400000">
            <a:off x="4369594" y="-3140869"/>
            <a:ext cx="174625" cy="7491413"/>
            <a:chOff x="4066" y="202"/>
            <a:chExt cx="110" cy="1728"/>
          </a:xfrm>
        </p:grpSpPr>
        <p:sp>
          <p:nvSpPr>
            <p:cNvPr id="14351" name="Line 11"/>
            <p:cNvSpPr>
              <a:spLocks noChangeShapeType="1"/>
            </p:cNvSpPr>
            <p:nvPr/>
          </p:nvSpPr>
          <p:spPr bwMode="auto">
            <a:xfrm flipV="1">
              <a:off x="4066" y="202"/>
              <a:ext cx="0" cy="1728"/>
            </a:xfrm>
            <a:prstGeom prst="line">
              <a:avLst/>
            </a:prstGeom>
            <a:noFill/>
            <a:ln w="3175">
              <a:solidFill>
                <a:srgbClr val="D0D0D0"/>
              </a:solidFill>
              <a:round/>
              <a:headEnd/>
              <a:tailEnd/>
            </a:ln>
            <a:effectLst/>
            <a:extLst>
              <a:ext uri="{909E8E84-426E-40dd-AFC4-6F175D3DCCD1}">
                <a14:hiddenFill xmlns:mc="http://schemas.openxmlformats.org/markup-compatibility/2006" xmlns:mv="urn:schemas-microsoft-com:mac:vml" xmlns:a14="http://schemas.microsoft.com/office/drawing/2010/main" xmlns="">
                  <a:noFill/>
                </a14:hiddenFill>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GB" sz="1800">
                <a:latin typeface="Arial" panose="020B0604020202020204" pitchFamily="34" charset="0"/>
                <a:ea typeface="+mn-ea"/>
                <a:cs typeface="+mn-cs"/>
              </a:endParaRPr>
            </a:p>
          </p:txBody>
        </p:sp>
        <p:sp>
          <p:nvSpPr>
            <p:cNvPr id="14352" name="Line 12"/>
            <p:cNvSpPr>
              <a:spLocks noChangeShapeType="1"/>
            </p:cNvSpPr>
            <p:nvPr/>
          </p:nvSpPr>
          <p:spPr bwMode="auto">
            <a:xfrm flipV="1">
              <a:off x="4179" y="202"/>
              <a:ext cx="0" cy="1728"/>
            </a:xfrm>
            <a:prstGeom prst="line">
              <a:avLst/>
            </a:prstGeom>
            <a:noFill/>
            <a:ln w="3175">
              <a:solidFill>
                <a:srgbClr val="D0D0D0"/>
              </a:solidFill>
              <a:round/>
              <a:headEnd/>
              <a:tailEnd/>
            </a:ln>
            <a:effectLst/>
            <a:extLst>
              <a:ext uri="{909E8E84-426E-40dd-AFC4-6F175D3DCCD1}">
                <a14:hiddenFill xmlns:mc="http://schemas.openxmlformats.org/markup-compatibility/2006" xmlns:mv="urn:schemas-microsoft-com:mac:vml" xmlns:a14="http://schemas.microsoft.com/office/drawing/2010/main" xmlns="">
                  <a:noFill/>
                </a14:hiddenFill>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GB" sz="1800">
                <a:latin typeface="Arial" panose="020B0604020202020204" pitchFamily="34" charset="0"/>
                <a:ea typeface="+mn-ea"/>
                <a:cs typeface="+mn-cs"/>
              </a:endParaRPr>
            </a:p>
          </p:txBody>
        </p:sp>
        <p:sp>
          <p:nvSpPr>
            <p:cNvPr id="14353" name="Line 13"/>
            <p:cNvSpPr>
              <a:spLocks noChangeShapeType="1"/>
            </p:cNvSpPr>
            <p:nvPr/>
          </p:nvSpPr>
          <p:spPr bwMode="auto">
            <a:xfrm flipV="1">
              <a:off x="4118" y="202"/>
              <a:ext cx="0" cy="1728"/>
            </a:xfrm>
            <a:prstGeom prst="line">
              <a:avLst/>
            </a:prstGeom>
            <a:noFill/>
            <a:ln w="3175">
              <a:solidFill>
                <a:srgbClr val="D0D0D0"/>
              </a:solidFill>
              <a:round/>
              <a:headEnd/>
              <a:tailEnd/>
            </a:ln>
            <a:effectLst/>
            <a:extLst>
              <a:ext uri="{909E8E84-426E-40dd-AFC4-6F175D3DCCD1}">
                <a14:hiddenFill xmlns:mc="http://schemas.openxmlformats.org/markup-compatibility/2006" xmlns:mv="urn:schemas-microsoft-com:mac:vml" xmlns:a14="http://schemas.microsoft.com/office/drawing/2010/main" xmlns="">
                  <a:noFill/>
                </a14:hiddenFill>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GB" sz="1800">
                <a:latin typeface="Arial" panose="020B0604020202020204" pitchFamily="34" charset="0"/>
                <a:ea typeface="+mn-ea"/>
                <a:cs typeface="+mn-cs"/>
              </a:endParaRPr>
            </a:p>
          </p:txBody>
        </p:sp>
      </p:grpSp>
      <p:sp>
        <p:nvSpPr>
          <p:cNvPr id="14340" name="Text Box 14"/>
          <p:cNvSpPr txBox="1">
            <a:spLocks noChangeArrowheads="1"/>
          </p:cNvSpPr>
          <p:nvPr/>
        </p:nvSpPr>
        <p:spPr bwMode="auto">
          <a:xfrm>
            <a:off x="3049588" y="1371600"/>
            <a:ext cx="5770562" cy="19050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eaLnBrk="0" hangingPunct="0">
              <a:lnSpc>
                <a:spcPct val="120000"/>
              </a:lnSpc>
              <a:defRPr/>
            </a:pPr>
            <a:r>
              <a:rPr lang="nb-NO" sz="2000">
                <a:cs typeface="+mn-cs"/>
              </a:rPr>
              <a:t>Mer enn en million Rotaryanere har på frivillig basis brukt tid og personlige ressurser for å hjelpe til med å vaksinere 2 000 000 000 barn i 122 land mot polio. Rotarianere har i tillegg gitt mer enn 1000 mill. USD.</a:t>
            </a:r>
          </a:p>
        </p:txBody>
      </p:sp>
      <p:pic>
        <p:nvPicPr>
          <p:cNvPr id="132100" name="Picture 27" descr="Logo-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51725" y="5805488"/>
            <a:ext cx="1368425" cy="6492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07548" name="Text Box 28"/>
          <p:cNvSpPr txBox="1">
            <a:spLocks noChangeArrowheads="1"/>
          </p:cNvSpPr>
          <p:nvPr/>
        </p:nvSpPr>
        <p:spPr bwMode="auto">
          <a:xfrm>
            <a:off x="3779838" y="476250"/>
            <a:ext cx="2232025" cy="730250"/>
          </a:xfrm>
          <a:prstGeom prst="rect">
            <a:avLst/>
          </a:prstGeom>
          <a:noFill/>
          <a:ln w="28575">
            <a:solidFill>
              <a:schemeClr val="tx1"/>
            </a:solidFill>
            <a:miter lim="800000"/>
            <a:headEnd/>
            <a:tailEnd/>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nb-NO" sz="4000" b="1">
                <a:effectLst>
                  <a:outerShdw blurRad="38100" dist="38100" dir="2700000" algn="tl">
                    <a:srgbClr val="000000"/>
                  </a:outerShdw>
                </a:effectLst>
                <a:cs typeface="+mn-cs"/>
              </a:rPr>
              <a:t>Polio+</a:t>
            </a:r>
          </a:p>
        </p:txBody>
      </p:sp>
      <p:pic>
        <p:nvPicPr>
          <p:cNvPr id="132102" name="Picture 29" descr="riemblem_c_sm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51725" y="404813"/>
            <a:ext cx="1008063" cy="10080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32106" name="Bilde 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9750" y="979488"/>
            <a:ext cx="1406525" cy="18018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32107" name="Bilde 5"/>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570163" y="3429000"/>
            <a:ext cx="4319587" cy="29051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32108" name="Bilde 7"/>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985000" y="3930650"/>
            <a:ext cx="1979613" cy="15859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32109" name="Bilde 8"/>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50825" y="3900488"/>
            <a:ext cx="2189163" cy="1473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3479299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tel 1"/>
          <p:cNvSpPr>
            <a:spLocks noGrp="1"/>
          </p:cNvSpPr>
          <p:nvPr>
            <p:ph type="title"/>
          </p:nvPr>
        </p:nvSpPr>
        <p:spPr/>
        <p:txBody>
          <a:bodyPr/>
          <a:lstStyle/>
          <a:p>
            <a:pPr eaLnBrk="1" hangingPunct="1">
              <a:defRPr/>
            </a:pPr>
            <a:r>
              <a:rPr lang="nb-NO">
                <a:latin typeface="Arial" charset="0"/>
                <a:ea typeface="+mj-ea"/>
                <a:cs typeface="+mj-cs"/>
              </a:rPr>
              <a:t>PolioPlus</a:t>
            </a:r>
          </a:p>
        </p:txBody>
      </p:sp>
      <p:sp>
        <p:nvSpPr>
          <p:cNvPr id="17411" name="Plassholder for innhold 4"/>
          <p:cNvSpPr>
            <a:spLocks noGrp="1"/>
          </p:cNvSpPr>
          <p:nvPr>
            <p:ph sz="half" idx="1"/>
          </p:nvPr>
        </p:nvSpPr>
        <p:spPr>
          <a:xfrm>
            <a:off x="323850" y="1498600"/>
            <a:ext cx="5156200" cy="4627563"/>
          </a:xfrm>
        </p:spPr>
        <p:txBody>
          <a:bodyPr/>
          <a:lstStyle/>
          <a:p>
            <a:pPr eaLnBrk="1" hangingPunct="1">
              <a:buClr>
                <a:schemeClr val="tx1"/>
              </a:buClr>
              <a:buFont typeface="Wingdings" charset="0"/>
              <a:buChar char="Ø"/>
              <a:defRPr/>
            </a:pPr>
            <a:r>
              <a:rPr lang="nb-NO" dirty="0" err="1">
                <a:latin typeface="Arial" charset="0"/>
                <a:ea typeface="+mn-ea"/>
                <a:cs typeface="+mn-cs"/>
              </a:rPr>
              <a:t>PolioPlus</a:t>
            </a:r>
            <a:r>
              <a:rPr lang="nb-NO" dirty="0">
                <a:latin typeface="Arial" charset="0"/>
                <a:ea typeface="+mn-ea"/>
                <a:cs typeface="+mn-cs"/>
              </a:rPr>
              <a:t> resultater:</a:t>
            </a:r>
          </a:p>
          <a:p>
            <a:pPr eaLnBrk="1" hangingPunct="1">
              <a:buClr>
                <a:schemeClr val="tx1"/>
              </a:buClr>
              <a:buFont typeface="Wingdings" charset="0"/>
              <a:buChar char="Ø"/>
              <a:defRPr/>
            </a:pPr>
            <a:r>
              <a:rPr lang="nb-NO" dirty="0">
                <a:latin typeface="Arial" charset="0"/>
                <a:ea typeface="+mn-ea"/>
                <a:cs typeface="+mn-cs"/>
              </a:rPr>
              <a:t>20 år med prosjekter og aktivt arbeide</a:t>
            </a:r>
          </a:p>
          <a:p>
            <a:pPr eaLnBrk="1" hangingPunct="1">
              <a:buClr>
                <a:schemeClr val="tx1"/>
              </a:buClr>
              <a:buFont typeface="Wingdings" charset="0"/>
              <a:buChar char="Ø"/>
              <a:defRPr/>
            </a:pPr>
            <a:r>
              <a:rPr lang="nb-NO" dirty="0">
                <a:latin typeface="Arial" charset="0"/>
                <a:ea typeface="+mn-ea"/>
                <a:cs typeface="+mn-cs"/>
              </a:rPr>
              <a:t>20 millioner frivillige fra mere enn 200 land har deltatt</a:t>
            </a:r>
          </a:p>
          <a:p>
            <a:pPr eaLnBrk="1" hangingPunct="1">
              <a:buClr>
                <a:schemeClr val="tx1"/>
              </a:buClr>
              <a:buFont typeface="Wingdings" charset="0"/>
              <a:buChar char="Ø"/>
              <a:defRPr/>
            </a:pPr>
            <a:r>
              <a:rPr lang="nb-NO" dirty="0">
                <a:latin typeface="Arial" charset="0"/>
                <a:ea typeface="+mn-ea"/>
                <a:cs typeface="+mn-cs"/>
              </a:rPr>
              <a:t>Mere enn 2 milliarder barn er vaksiner de siste årene! </a:t>
            </a:r>
            <a:br>
              <a:rPr lang="nb-NO" dirty="0">
                <a:latin typeface="Arial" charset="0"/>
                <a:ea typeface="+mn-ea"/>
                <a:cs typeface="+mn-cs"/>
              </a:rPr>
            </a:br>
            <a:endParaRPr lang="nb-NO" dirty="0">
              <a:latin typeface="Arial" charset="0"/>
              <a:ea typeface="+mn-ea"/>
              <a:cs typeface="+mn-cs"/>
            </a:endParaRPr>
          </a:p>
          <a:p>
            <a:pPr algn="ctr" eaLnBrk="1" hangingPunct="1">
              <a:buClr>
                <a:schemeClr val="tx1"/>
              </a:buClr>
              <a:buFont typeface="Wingdings" charset="0"/>
              <a:buNone/>
              <a:defRPr/>
            </a:pPr>
            <a:r>
              <a:rPr lang="nb-NO" sz="3600" b="1" dirty="0">
                <a:latin typeface="Monotype Corsiva" charset="0"/>
                <a:ea typeface="+mn-ea"/>
                <a:cs typeface="+mn-cs"/>
              </a:rPr>
              <a:t>Vi har grunn til å være stolte!</a:t>
            </a:r>
          </a:p>
          <a:p>
            <a:pPr eaLnBrk="1" hangingPunct="1">
              <a:buClr>
                <a:schemeClr val="tx1"/>
              </a:buClr>
              <a:buFont typeface="Wingdings" charset="0"/>
              <a:buChar char="Ø"/>
              <a:defRPr/>
            </a:pPr>
            <a:endParaRPr lang="nb-NO" dirty="0">
              <a:latin typeface="Arial" charset="0"/>
              <a:ea typeface="+mn-ea"/>
              <a:cs typeface="+mn-cs"/>
            </a:endParaRPr>
          </a:p>
        </p:txBody>
      </p:sp>
      <p:sp>
        <p:nvSpPr>
          <p:cNvPr id="17412" name="Plassholder for innhold 8"/>
          <p:cNvSpPr>
            <a:spLocks noGrp="1"/>
          </p:cNvSpPr>
          <p:nvPr>
            <p:ph sz="half" idx="2"/>
          </p:nvPr>
        </p:nvSpPr>
        <p:spPr>
          <a:xfrm>
            <a:off x="5816600" y="1600200"/>
            <a:ext cx="2870200" cy="4525963"/>
          </a:xfrm>
        </p:spPr>
        <p:txBody>
          <a:bodyPr/>
          <a:lstStyle/>
          <a:p>
            <a:pPr eaLnBrk="1" hangingPunct="1">
              <a:buFont typeface="Wingdings" panose="05000000000000000000" pitchFamily="2" charset="2"/>
              <a:buChar char="§"/>
              <a:defRPr/>
            </a:pPr>
            <a:endParaRPr lang="nb-NO">
              <a:ea typeface="+mn-ea"/>
              <a:cs typeface="+mn-cs"/>
            </a:endParaRPr>
          </a:p>
        </p:txBody>
      </p:sp>
      <p:sp>
        <p:nvSpPr>
          <p:cNvPr id="146438" name="Plassholder for lysbildenummer 3"/>
          <p:cNvSpPr>
            <a:spLocks noGrp="1"/>
          </p:cNvSpPr>
          <p:nvPr>
            <p:ph type="sldNum" sz="quarter" idx="4294967295"/>
          </p:nvPr>
        </p:nvSpPr>
        <p:spPr bwMode="auto">
          <a:xfrm>
            <a:off x="6858000" y="6245225"/>
            <a:ext cx="2286000" cy="47625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F49E7E-F09D-E34F-8318-58B274493365}" type="slidenum">
              <a:rPr lang="nb-NO" sz="1400"/>
              <a:pPr eaLnBrk="1" hangingPunct="1"/>
              <a:t>37</a:t>
            </a:fld>
            <a:endParaRPr lang="nb-NO" sz="1400"/>
          </a:p>
        </p:txBody>
      </p:sp>
      <p:pic>
        <p:nvPicPr>
          <p:cNvPr id="146439"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43575" y="1268413"/>
            <a:ext cx="3219450" cy="51847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9199356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79388" y="3933825"/>
            <a:ext cx="8785225" cy="1824038"/>
          </a:xfrm>
        </p:spPr>
        <p:txBody>
          <a:bodyPr/>
          <a:lstStyle/>
          <a:p>
            <a:pPr eaLnBrk="1" hangingPunct="1">
              <a:buClr>
                <a:schemeClr val="tx1"/>
              </a:buClr>
              <a:buFont typeface="Wingdings" charset="0"/>
              <a:buChar char="Ø"/>
              <a:defRPr/>
            </a:pPr>
            <a:r>
              <a:rPr lang="nb-NO" sz="2000" dirty="0" err="1">
                <a:latin typeface="Arial" charset="0"/>
              </a:rPr>
              <a:t>ShelterBox</a:t>
            </a:r>
            <a:r>
              <a:rPr lang="nb-NO" sz="2000" dirty="0">
                <a:latin typeface="Arial" charset="0"/>
              </a:rPr>
              <a:t> er en internasjonal katastrofehjelpsorganisasjon som spesialiserer seg på å gi mennesker som har mistet hjemmet sitt på grunn av konflikter eller katastrofer, midlertidig tak over hodet og nødvendig utstyr for å kunne fortsette, og gjenoppbygge sine daglige liv.</a:t>
            </a:r>
            <a:endParaRPr lang="nb-NO" sz="2000" dirty="0">
              <a:latin typeface="Arial" charset="0"/>
              <a:ea typeface="+mn-ea"/>
              <a:cs typeface="+mn-cs"/>
            </a:endParaRPr>
          </a:p>
          <a:p>
            <a:pPr eaLnBrk="1" hangingPunct="1">
              <a:buClr>
                <a:schemeClr val="tx1"/>
              </a:buClr>
              <a:buFont typeface="Wingdings" charset="0"/>
              <a:buChar char="Ø"/>
              <a:defRPr/>
            </a:pPr>
            <a:r>
              <a:rPr lang="nb-NO" sz="2000" dirty="0" err="1">
                <a:latin typeface="Arial" charset="0"/>
              </a:rPr>
              <a:t>ShelterBox</a:t>
            </a:r>
            <a:r>
              <a:rPr lang="nb-NO" sz="2000" dirty="0">
                <a:latin typeface="Arial" charset="0"/>
              </a:rPr>
              <a:t> reagerer umiddelbart ved jordskjelv, orkaner, flom, sykloner, tsunamier, skred eller konflikter ved å levere bokser med nødhjelpsutstyr. </a:t>
            </a:r>
            <a:endParaRPr lang="nb-NO" sz="2000" dirty="0">
              <a:latin typeface="Arial" charset="0"/>
              <a:ea typeface="+mn-ea"/>
              <a:cs typeface="+mn-cs"/>
            </a:endParaRPr>
          </a:p>
          <a:p>
            <a:pPr eaLnBrk="1" hangingPunct="1">
              <a:buClr>
                <a:schemeClr val="tx1"/>
              </a:buClr>
              <a:buFont typeface="Wingdings" charset="0"/>
              <a:buChar char="Ø"/>
              <a:defRPr/>
            </a:pPr>
            <a:r>
              <a:rPr lang="nb-NO" sz="2000" dirty="0" err="1">
                <a:latin typeface="Arial" charset="0"/>
                <a:ea typeface="+mn-ea"/>
                <a:cs typeface="+mn-cs"/>
              </a:rPr>
              <a:t>ShelterBoxene</a:t>
            </a:r>
            <a:r>
              <a:rPr lang="nb-NO" sz="2000" dirty="0">
                <a:latin typeface="Arial" charset="0"/>
                <a:ea typeface="+mn-ea"/>
                <a:cs typeface="+mn-cs"/>
              </a:rPr>
              <a:t> er skreddersydd etter behov i de spesifikke katastrofeområdene etter hvor den skal og hvilke behov </a:t>
            </a:r>
            <a:r>
              <a:rPr lang="nb-NO" sz="2000" dirty="0" err="1">
                <a:latin typeface="Arial" charset="0"/>
                <a:ea typeface="+mn-ea"/>
                <a:cs typeface="+mn-cs"/>
              </a:rPr>
              <a:t>mottakerene</a:t>
            </a:r>
            <a:r>
              <a:rPr lang="nb-NO" sz="2000" dirty="0">
                <a:latin typeface="Arial" charset="0"/>
                <a:ea typeface="+mn-ea"/>
                <a:cs typeface="+mn-cs"/>
              </a:rPr>
              <a:t> har.</a:t>
            </a:r>
          </a:p>
        </p:txBody>
      </p:sp>
      <p:pic>
        <p:nvPicPr>
          <p:cNvPr id="153605" name="Bild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60350"/>
            <a:ext cx="7285037" cy="34020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3994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333375"/>
            <a:ext cx="904875" cy="10668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pic>
      <p:pic>
        <p:nvPicPr>
          <p:cNvPr id="3994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275" y="346075"/>
            <a:ext cx="904875" cy="10668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pic>
      <p:pic>
        <p:nvPicPr>
          <p:cNvPr id="153608" name="Picture 12" descr="Logo-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96188" y="5805488"/>
            <a:ext cx="1223962" cy="5810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8190136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Plassholder for innhold 2"/>
          <p:cNvSpPr>
            <a:spLocks noGrp="1" noChangeArrowheads="1"/>
          </p:cNvSpPr>
          <p:nvPr>
            <p:ph idx="1"/>
          </p:nvPr>
        </p:nvSpPr>
        <p:spPr bwMode="auto">
          <a:xfrm>
            <a:off x="107950" y="3405188"/>
            <a:ext cx="9036050" cy="2327275"/>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charset="0"/>
              <a:buChar char="ü"/>
            </a:pPr>
            <a:r>
              <a:rPr lang="nb-NO" sz="1800" dirty="0" err="1">
                <a:latin typeface="Arial" charset="0"/>
                <a:cs typeface="Georgia" charset="0"/>
              </a:rPr>
              <a:t>Utifra</a:t>
            </a:r>
            <a:r>
              <a:rPr lang="nb-NO" sz="1800" dirty="0">
                <a:latin typeface="Arial" charset="0"/>
                <a:cs typeface="Georgia" charset="0"/>
              </a:rPr>
              <a:t> ideen til en rotarianer og med hjelp fra hans Rotary klubb i år 2000, har </a:t>
            </a:r>
            <a:r>
              <a:rPr lang="nb-NO" sz="1800" dirty="0" err="1">
                <a:latin typeface="Arial" charset="0"/>
                <a:cs typeface="Georgia" charset="0"/>
              </a:rPr>
              <a:t>ShelterBox</a:t>
            </a:r>
            <a:r>
              <a:rPr lang="nb-NO" sz="1800" dirty="0">
                <a:latin typeface="Arial" charset="0"/>
                <a:cs typeface="Georgia" charset="0"/>
              </a:rPr>
              <a:t> vokst til å bli et meget stort klubbprosjektet i </a:t>
            </a:r>
            <a:r>
              <a:rPr lang="nb-NO" sz="1800" dirty="0" err="1">
                <a:latin typeface="Arial" charset="0"/>
                <a:cs typeface="Georgia" charset="0"/>
              </a:rPr>
              <a:t>Rotarys</a:t>
            </a:r>
            <a:r>
              <a:rPr lang="nb-NO" sz="1800" dirty="0">
                <a:latin typeface="Arial" charset="0"/>
                <a:cs typeface="Georgia" charset="0"/>
              </a:rPr>
              <a:t> 100 år lange historie.</a:t>
            </a:r>
            <a:br>
              <a:rPr lang="nb-NO" sz="1800" dirty="0">
                <a:latin typeface="Arial" charset="0"/>
                <a:cs typeface="Georgia" charset="0"/>
              </a:rPr>
            </a:br>
            <a:endParaRPr lang="nb-NO" sz="1800" dirty="0">
              <a:latin typeface="Arial" charset="0"/>
              <a:cs typeface="Georgia" charset="0"/>
            </a:endParaRPr>
          </a:p>
          <a:p>
            <a:pPr eaLnBrk="1" hangingPunct="1">
              <a:buFont typeface="Wingdings" charset="0"/>
              <a:buChar char="ü"/>
            </a:pPr>
            <a:r>
              <a:rPr lang="nb-NO" sz="1800" dirty="0">
                <a:latin typeface="Arial" charset="0"/>
                <a:cs typeface="Georgia" charset="0"/>
              </a:rPr>
              <a:t>Bidrag fra </a:t>
            </a:r>
            <a:r>
              <a:rPr lang="nb-NO" sz="1800" dirty="0" err="1">
                <a:latin typeface="Arial" charset="0"/>
                <a:cs typeface="Georgia" charset="0"/>
              </a:rPr>
              <a:t>Rotary</a:t>
            </a:r>
            <a:r>
              <a:rPr lang="nb-NO" sz="1800" dirty="0">
                <a:latin typeface="Arial" charset="0"/>
                <a:cs typeface="Georgia" charset="0"/>
              </a:rPr>
              <a:t> klubber utgjør nesten 50% av alle donasjoner til </a:t>
            </a:r>
            <a:r>
              <a:rPr lang="nb-NO" sz="1800" dirty="0" err="1">
                <a:latin typeface="Arial" charset="0"/>
                <a:cs typeface="Georgia" charset="0"/>
              </a:rPr>
              <a:t>ShelterBox</a:t>
            </a:r>
            <a:r>
              <a:rPr lang="nb-NO" sz="1800" dirty="0">
                <a:latin typeface="Arial" charset="0"/>
                <a:cs typeface="Georgia" charset="0"/>
              </a:rPr>
              <a:t>. </a:t>
            </a:r>
            <a:br>
              <a:rPr lang="nb-NO" sz="1800" dirty="0">
                <a:latin typeface="Arial" charset="0"/>
                <a:cs typeface="Georgia" charset="0"/>
              </a:rPr>
            </a:br>
            <a:r>
              <a:rPr lang="nb-NO" sz="1800" dirty="0">
                <a:latin typeface="Arial" charset="0"/>
                <a:cs typeface="Georgia" charset="0"/>
              </a:rPr>
              <a:t>Mer enn 5000 rotaryklubber har støttet </a:t>
            </a:r>
            <a:r>
              <a:rPr lang="nb-NO" sz="1800" dirty="0" err="1">
                <a:latin typeface="Arial" charset="0"/>
                <a:cs typeface="Georgia" charset="0"/>
              </a:rPr>
              <a:t>ShelterBox</a:t>
            </a:r>
            <a:r>
              <a:rPr lang="nb-NO" sz="1800" dirty="0">
                <a:latin typeface="Arial" charset="0"/>
                <a:cs typeface="Georgia" charset="0"/>
              </a:rPr>
              <a:t> siden organisasjonen ble startet.</a:t>
            </a:r>
            <a:br>
              <a:rPr lang="nb-NO" sz="1800" dirty="0">
                <a:latin typeface="Arial" charset="0"/>
                <a:cs typeface="Georgia" charset="0"/>
              </a:rPr>
            </a:br>
            <a:endParaRPr lang="nb-NO" sz="1800" dirty="0">
              <a:latin typeface="Arial" charset="0"/>
              <a:cs typeface="Georgia" charset="0"/>
            </a:endParaRPr>
          </a:p>
          <a:p>
            <a:pPr eaLnBrk="1" hangingPunct="1">
              <a:buFont typeface="Wingdings" charset="0"/>
              <a:buChar char="ü"/>
            </a:pPr>
            <a:r>
              <a:rPr lang="nb-NO" sz="1800" dirty="0">
                <a:latin typeface="Arial" charset="0"/>
                <a:cs typeface="Georgia" charset="0"/>
              </a:rPr>
              <a:t>Som et tegn på den verdensomspennende støtten innad i </a:t>
            </a:r>
            <a:r>
              <a:rPr lang="nb-NO" sz="1800" dirty="0" err="1">
                <a:latin typeface="Arial" charset="0"/>
                <a:cs typeface="Georgia" charset="0"/>
              </a:rPr>
              <a:t>Rotary</a:t>
            </a:r>
            <a:r>
              <a:rPr lang="nb-NO" sz="1800" dirty="0">
                <a:latin typeface="Arial" charset="0"/>
                <a:cs typeface="Georgia" charset="0"/>
              </a:rPr>
              <a:t> fellesskapet er </a:t>
            </a:r>
            <a:r>
              <a:rPr lang="nb-NO" sz="1800" dirty="0" err="1">
                <a:latin typeface="Arial" charset="0"/>
                <a:cs typeface="Georgia" charset="0"/>
              </a:rPr>
              <a:t>ShelterBox</a:t>
            </a:r>
            <a:r>
              <a:rPr lang="nb-NO" sz="1800" dirty="0">
                <a:latin typeface="Arial" charset="0"/>
                <a:cs typeface="Georgia" charset="0"/>
              </a:rPr>
              <a:t> ansett som et globalt </a:t>
            </a:r>
            <a:r>
              <a:rPr lang="nb-NO" sz="1800" dirty="0" err="1">
                <a:latin typeface="Arial" charset="0"/>
                <a:cs typeface="Georgia" charset="0"/>
              </a:rPr>
              <a:t>rotary</a:t>
            </a:r>
            <a:r>
              <a:rPr lang="nb-NO" sz="1800" dirty="0">
                <a:latin typeface="Arial" charset="0"/>
                <a:cs typeface="Georgia" charset="0"/>
              </a:rPr>
              <a:t> klubbprosjekt og alle bokser, telt, tepper, liggeunderlag og mye annet innhold er merket med </a:t>
            </a:r>
            <a:r>
              <a:rPr lang="nb-NO" sz="1800" dirty="0" err="1">
                <a:latin typeface="Arial" charset="0"/>
                <a:cs typeface="Georgia" charset="0"/>
              </a:rPr>
              <a:t>Rotary</a:t>
            </a:r>
            <a:r>
              <a:rPr lang="nb-NO" sz="1800" dirty="0">
                <a:latin typeface="Arial" charset="0"/>
                <a:cs typeface="Georgia" charset="0"/>
              </a:rPr>
              <a:t> logoen.</a:t>
            </a:r>
          </a:p>
          <a:p>
            <a:pPr eaLnBrk="1" hangingPunct="1">
              <a:buFont typeface="Wingdings" charset="0"/>
              <a:buChar char="ü"/>
            </a:pPr>
            <a:endParaRPr lang="nb-NO" sz="1800" dirty="0">
              <a:latin typeface="Arial" charset="0"/>
              <a:cs typeface="Georgia" charset="0"/>
            </a:endParaRPr>
          </a:p>
        </p:txBody>
      </p:sp>
      <p:pic>
        <p:nvPicPr>
          <p:cNvPr id="155653" name="Bild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92275" y="504825"/>
            <a:ext cx="5903913" cy="26590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55654" name="Picture 12" descr="Logo-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96188" y="5805488"/>
            <a:ext cx="1223962" cy="5810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4199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75" y="333375"/>
            <a:ext cx="904875" cy="10668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pic>
      <p:pic>
        <p:nvPicPr>
          <p:cNvPr id="4199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5275" y="333375"/>
            <a:ext cx="904875" cy="10668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3073972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tel 1"/>
          <p:cNvSpPr>
            <a:spLocks noGrp="1"/>
          </p:cNvSpPr>
          <p:nvPr>
            <p:ph type="title"/>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nb-NO" b="1" dirty="0">
                <a:latin typeface="Arial Narrow" charset="0"/>
                <a:cs typeface="Arial Narrow" charset="0"/>
              </a:rPr>
              <a:t>”4-SPØRSMÅLSPRØVEN”</a:t>
            </a:r>
            <a:endParaRPr lang="en-GB" dirty="0">
              <a:latin typeface="Arial Narrow" charset="0"/>
              <a:cs typeface="Arial Narrow" charset="0"/>
            </a:endParaRPr>
          </a:p>
        </p:txBody>
      </p:sp>
      <p:sp>
        <p:nvSpPr>
          <p:cNvPr id="148482" name="Rectangle 2"/>
          <p:cNvSpPr>
            <a:spLocks noGrp="1" noRot="1" noChangeArrowheads="1"/>
          </p:cNvSpPr>
          <p:nvPr>
            <p:ph idx="1"/>
          </p:nvPr>
        </p:nvSpPr>
        <p:spPr/>
        <p:txBody>
          <a:bodyPr/>
          <a:lstStyle/>
          <a:p>
            <a:pPr eaLnBrk="1" hangingPunct="1">
              <a:buClr>
                <a:srgbClr val="0000CC"/>
              </a:buClr>
              <a:buFont typeface="Wingdings" panose="05000000000000000000" pitchFamily="2" charset="2"/>
              <a:buNone/>
              <a:defRPr/>
            </a:pPr>
            <a:endParaRPr lang="nb-NO" sz="2400" dirty="0">
              <a:solidFill>
                <a:srgbClr val="0000CC"/>
              </a:solidFill>
              <a:ea typeface="+mn-ea"/>
              <a:cs typeface="+mn-cs"/>
            </a:endParaRPr>
          </a:p>
          <a:p>
            <a:pPr eaLnBrk="1" hangingPunct="1">
              <a:buClr>
                <a:srgbClr val="0000CC"/>
              </a:buClr>
              <a:buFont typeface="Wingdings" panose="05000000000000000000" pitchFamily="2" charset="2"/>
              <a:buNone/>
              <a:defRPr/>
            </a:pPr>
            <a:r>
              <a:rPr lang="nb-NO" sz="2400" dirty="0">
                <a:solidFill>
                  <a:srgbClr val="0000CC"/>
                </a:solidFill>
                <a:ea typeface="+mn-ea"/>
                <a:cs typeface="+mn-cs"/>
              </a:rPr>
              <a:t>       </a:t>
            </a:r>
            <a:endParaRPr lang="nb-NO" sz="2400" b="1" u="sng" dirty="0">
              <a:solidFill>
                <a:srgbClr val="0000CC"/>
              </a:solidFill>
              <a:ea typeface="+mn-ea"/>
              <a:cs typeface="+mn-cs"/>
            </a:endParaRPr>
          </a:p>
          <a:p>
            <a:pPr eaLnBrk="1" hangingPunct="1">
              <a:buClr>
                <a:srgbClr val="0000CC"/>
              </a:buClr>
              <a:buFont typeface="Wingdings" panose="05000000000000000000" pitchFamily="2" charset="2"/>
              <a:buNone/>
              <a:defRPr/>
            </a:pPr>
            <a:r>
              <a:rPr lang="nb-NO" sz="2400" dirty="0">
                <a:solidFill>
                  <a:srgbClr val="0000CC"/>
                </a:solidFill>
                <a:ea typeface="+mn-ea"/>
                <a:cs typeface="+mn-cs"/>
              </a:rPr>
              <a:t>                 </a:t>
            </a:r>
          </a:p>
        </p:txBody>
      </p:sp>
      <p:sp>
        <p:nvSpPr>
          <p:cNvPr id="41988" name="Text Box 6"/>
          <p:cNvSpPr txBox="1">
            <a:spLocks noChangeArrowheads="1"/>
          </p:cNvSpPr>
          <p:nvPr/>
        </p:nvSpPr>
        <p:spPr bwMode="auto">
          <a:xfrm>
            <a:off x="1697209" y="1268413"/>
            <a:ext cx="4871646" cy="46166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nb-NO" b="1" dirty="0"/>
              <a:t>Om saker vi tenker, sier og gjør:</a:t>
            </a:r>
          </a:p>
        </p:txBody>
      </p:sp>
      <p:sp>
        <p:nvSpPr>
          <p:cNvPr id="148498" name="Text Box 18"/>
          <p:cNvSpPr txBox="1">
            <a:spLocks noChangeArrowheads="1"/>
          </p:cNvSpPr>
          <p:nvPr/>
        </p:nvSpPr>
        <p:spPr bwMode="auto">
          <a:xfrm>
            <a:off x="900113" y="1916832"/>
            <a:ext cx="4392612" cy="378565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Tx/>
              <a:buAutoNum type="arabicPeriod"/>
            </a:pPr>
            <a:r>
              <a:rPr lang="nb-NO" dirty="0">
                <a:latin typeface="Lucida Calligraphy" charset="0"/>
              </a:rPr>
              <a:t>Er det </a:t>
            </a:r>
            <a:r>
              <a:rPr lang="nb-NO" b="1" dirty="0">
                <a:latin typeface="Lucida Calligraphy" charset="0"/>
              </a:rPr>
              <a:t>sant</a:t>
            </a:r>
            <a:r>
              <a:rPr lang="nb-NO" dirty="0">
                <a:latin typeface="Lucida Calligraphy" charset="0"/>
              </a:rPr>
              <a:t>?</a:t>
            </a:r>
            <a:br>
              <a:rPr lang="nb-NO" dirty="0">
                <a:latin typeface="Lucida Calligraphy" charset="0"/>
              </a:rPr>
            </a:br>
            <a:endParaRPr lang="nb-NO" sz="1200" dirty="0">
              <a:latin typeface="Lucida Calligraphy" charset="0"/>
            </a:endParaRPr>
          </a:p>
          <a:p>
            <a:pPr eaLnBrk="1" hangingPunct="1">
              <a:spcBef>
                <a:spcPct val="50000"/>
              </a:spcBef>
              <a:buFontTx/>
              <a:buAutoNum type="arabicPeriod"/>
            </a:pPr>
            <a:r>
              <a:rPr lang="nb-NO" dirty="0">
                <a:latin typeface="Lucida Calligraphy" charset="0"/>
              </a:rPr>
              <a:t>Er det </a:t>
            </a:r>
            <a:r>
              <a:rPr lang="nb-NO" b="1" dirty="0">
                <a:latin typeface="Lucida Calligraphy" charset="0"/>
              </a:rPr>
              <a:t>rettferdig</a:t>
            </a:r>
            <a:r>
              <a:rPr lang="nb-NO" dirty="0">
                <a:latin typeface="Lucida Calligraphy" charset="0"/>
              </a:rPr>
              <a:t> </a:t>
            </a:r>
            <a:br>
              <a:rPr lang="nb-NO" dirty="0">
                <a:latin typeface="Lucida Calligraphy" charset="0"/>
              </a:rPr>
            </a:br>
            <a:r>
              <a:rPr lang="nb-NO" dirty="0">
                <a:latin typeface="Lucida Calligraphy" charset="0"/>
              </a:rPr>
              <a:t>overfor alle det angår?</a:t>
            </a:r>
            <a:br>
              <a:rPr lang="nb-NO" dirty="0">
                <a:latin typeface="Lucida Calligraphy" charset="0"/>
              </a:rPr>
            </a:br>
            <a:endParaRPr lang="nb-NO" sz="1200" dirty="0">
              <a:latin typeface="Lucida Calligraphy" charset="0"/>
            </a:endParaRPr>
          </a:p>
          <a:p>
            <a:pPr eaLnBrk="1" hangingPunct="1">
              <a:spcBef>
                <a:spcPct val="50000"/>
              </a:spcBef>
              <a:buFontTx/>
              <a:buAutoNum type="arabicPeriod"/>
            </a:pPr>
            <a:r>
              <a:rPr lang="nb-NO" dirty="0">
                <a:latin typeface="Lucida Calligraphy" charset="0"/>
              </a:rPr>
              <a:t>Vil det skape </a:t>
            </a:r>
            <a:r>
              <a:rPr lang="nb-NO" b="1" dirty="0">
                <a:latin typeface="Lucida Calligraphy" charset="0"/>
              </a:rPr>
              <a:t>forståelse</a:t>
            </a:r>
            <a:r>
              <a:rPr lang="nb-NO" dirty="0">
                <a:latin typeface="Lucida Calligraphy" charset="0"/>
              </a:rPr>
              <a:t> </a:t>
            </a:r>
            <a:br>
              <a:rPr lang="nb-NO" dirty="0">
                <a:latin typeface="Lucida Calligraphy" charset="0"/>
              </a:rPr>
            </a:br>
            <a:r>
              <a:rPr lang="nb-NO" dirty="0">
                <a:latin typeface="Lucida Calligraphy" charset="0"/>
              </a:rPr>
              <a:t>og </a:t>
            </a:r>
            <a:r>
              <a:rPr lang="nb-NO" b="1" dirty="0">
                <a:latin typeface="Lucida Calligraphy" charset="0"/>
              </a:rPr>
              <a:t>bedre vennskap</a:t>
            </a:r>
            <a:r>
              <a:rPr lang="nb-NO" dirty="0">
                <a:latin typeface="Lucida Calligraphy" charset="0"/>
              </a:rPr>
              <a:t>?</a:t>
            </a:r>
            <a:br>
              <a:rPr lang="nb-NO" dirty="0">
                <a:latin typeface="Lucida Calligraphy" charset="0"/>
              </a:rPr>
            </a:br>
            <a:endParaRPr lang="nb-NO" sz="1200" dirty="0">
              <a:latin typeface="Lucida Calligraphy" charset="0"/>
            </a:endParaRPr>
          </a:p>
          <a:p>
            <a:pPr eaLnBrk="1" hangingPunct="1">
              <a:spcBef>
                <a:spcPct val="50000"/>
              </a:spcBef>
              <a:buFontTx/>
              <a:buAutoNum type="arabicPeriod"/>
            </a:pPr>
            <a:r>
              <a:rPr lang="nb-NO" dirty="0">
                <a:latin typeface="Lucida Calligraphy" charset="0"/>
              </a:rPr>
              <a:t>Vil det være </a:t>
            </a:r>
            <a:r>
              <a:rPr lang="nb-NO" b="1" dirty="0">
                <a:latin typeface="Lucida Calligraphy" charset="0"/>
              </a:rPr>
              <a:t>til beste </a:t>
            </a:r>
            <a:br>
              <a:rPr lang="nb-NO" dirty="0">
                <a:latin typeface="Lucida Calligraphy" charset="0"/>
              </a:rPr>
            </a:br>
            <a:r>
              <a:rPr lang="nb-NO" dirty="0">
                <a:latin typeface="Lucida Calligraphy" charset="0"/>
              </a:rPr>
              <a:t>for alle det angår?</a:t>
            </a:r>
          </a:p>
        </p:txBody>
      </p:sp>
      <p:sp>
        <p:nvSpPr>
          <p:cNvPr id="2" name="TekstSylinder 1"/>
          <p:cNvSpPr txBox="1"/>
          <p:nvPr/>
        </p:nvSpPr>
        <p:spPr>
          <a:xfrm>
            <a:off x="445783" y="5805264"/>
            <a:ext cx="7924540" cy="400110"/>
          </a:xfrm>
          <a:prstGeom prst="rect">
            <a:avLst/>
          </a:prstGeom>
          <a:noFill/>
        </p:spPr>
        <p:txBody>
          <a:bodyPr wrap="none" rtlCol="0">
            <a:spAutoFit/>
          </a:bodyPr>
          <a:lstStyle/>
          <a:p>
            <a:r>
              <a:rPr lang="en-GB" sz="2000" dirty="0"/>
              <a:t>Mange </a:t>
            </a:r>
            <a:r>
              <a:rPr lang="en-GB" sz="2000" dirty="0" err="1"/>
              <a:t>klubber</a:t>
            </a:r>
            <a:r>
              <a:rPr lang="en-GB" sz="2000" dirty="0"/>
              <a:t> </a:t>
            </a:r>
            <a:r>
              <a:rPr lang="en-GB" sz="2000" dirty="0" err="1"/>
              <a:t>i</a:t>
            </a:r>
            <a:r>
              <a:rPr lang="en-GB" sz="2000" dirty="0"/>
              <a:t> </a:t>
            </a:r>
            <a:r>
              <a:rPr lang="en-GB" sz="2000" dirty="0" err="1"/>
              <a:t>verden</a:t>
            </a:r>
            <a:r>
              <a:rPr lang="en-GB" sz="2000" dirty="0"/>
              <a:t> </a:t>
            </a:r>
            <a:r>
              <a:rPr lang="en-GB" sz="2000" dirty="0" err="1"/>
              <a:t>fremsier</a:t>
            </a:r>
            <a:r>
              <a:rPr lang="en-GB" sz="2000" dirty="0"/>
              <a:t> </a:t>
            </a:r>
            <a:r>
              <a:rPr lang="en-GB" sz="2000" dirty="0" err="1"/>
              <a:t>firespørsmålsprøven</a:t>
            </a:r>
            <a:r>
              <a:rPr lang="en-GB" sz="2000" dirty="0"/>
              <a:t> </a:t>
            </a:r>
            <a:r>
              <a:rPr lang="en-GB" sz="2000" dirty="0" err="1"/>
              <a:t>på</a:t>
            </a:r>
            <a:r>
              <a:rPr lang="en-GB" sz="2000" dirty="0"/>
              <a:t> </a:t>
            </a:r>
            <a:r>
              <a:rPr lang="en-GB" sz="2000" dirty="0" err="1"/>
              <a:t>hvert</a:t>
            </a:r>
            <a:r>
              <a:rPr lang="en-GB" sz="2000" dirty="0"/>
              <a:t> </a:t>
            </a:r>
            <a:r>
              <a:rPr lang="en-GB" sz="2000" dirty="0" err="1"/>
              <a:t>møte</a:t>
            </a:r>
            <a:endParaRPr lang="en-GB" sz="2000" dirty="0"/>
          </a:p>
        </p:txBody>
      </p:sp>
      <p:pic>
        <p:nvPicPr>
          <p:cNvPr id="9"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0213" y="2348880"/>
            <a:ext cx="3382962" cy="27289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en-GB" dirty="0"/>
              <a:t>KLUBBENS PROSJEKTER</a:t>
            </a:r>
          </a:p>
        </p:txBody>
      </p:sp>
      <p:sp>
        <p:nvSpPr>
          <p:cNvPr id="9" name="Plassholder for innhold 8"/>
          <p:cNvSpPr>
            <a:spLocks noGrp="1"/>
          </p:cNvSpPr>
          <p:nvPr>
            <p:ph idx="1"/>
          </p:nvPr>
        </p:nvSpPr>
        <p:spPr>
          <a:xfrm>
            <a:off x="5365899" y="1178124"/>
            <a:ext cx="3466728" cy="4525963"/>
          </a:xfrm>
          <a:ln>
            <a:solidFill>
              <a:schemeClr val="tx1"/>
            </a:solidFill>
          </a:ln>
        </p:spPr>
        <p:txBody>
          <a:bodyPr/>
          <a:lstStyle/>
          <a:p>
            <a:r>
              <a:rPr lang="en-GB" sz="1800" dirty="0">
                <a:latin typeface="Arial"/>
                <a:cs typeface="Arial"/>
              </a:rPr>
              <a:t>LOKALE PROSJEKT</a:t>
            </a:r>
          </a:p>
          <a:p>
            <a:pPr lvl="1">
              <a:spcBef>
                <a:spcPct val="50000"/>
              </a:spcBef>
              <a:buFont typeface="Arial" panose="020B0604020202020204" pitchFamily="34" charset="0"/>
              <a:buChar char="•"/>
              <a:defRPr/>
            </a:pPr>
            <a:r>
              <a:rPr lang="nb-NO" sz="1400" dirty="0" err="1">
                <a:latin typeface="Arial"/>
                <a:cs typeface="Arial"/>
              </a:rPr>
              <a:t>Rotaxion</a:t>
            </a:r>
            <a:endParaRPr lang="nb-NO" sz="1400" dirty="0">
              <a:latin typeface="Arial"/>
              <a:cs typeface="Arial"/>
            </a:endParaRPr>
          </a:p>
          <a:p>
            <a:pPr lvl="1">
              <a:spcBef>
                <a:spcPct val="50000"/>
              </a:spcBef>
              <a:buFont typeface="Arial" panose="020B0604020202020204" pitchFamily="34" charset="0"/>
              <a:buChar char="•"/>
              <a:defRPr/>
            </a:pPr>
            <a:r>
              <a:rPr lang="nb-NO" sz="1400" dirty="0" err="1">
                <a:latin typeface="Arial"/>
                <a:cs typeface="Arial"/>
              </a:rPr>
              <a:t>Fløien</a:t>
            </a:r>
            <a:r>
              <a:rPr lang="nb-NO" sz="1400" dirty="0">
                <a:latin typeface="Arial"/>
                <a:cs typeface="Arial"/>
              </a:rPr>
              <a:t> -Skogrydding</a:t>
            </a:r>
          </a:p>
          <a:p>
            <a:pPr lvl="1">
              <a:spcBef>
                <a:spcPct val="50000"/>
              </a:spcBef>
              <a:buFont typeface="Arial" panose="020B0604020202020204" pitchFamily="34" charset="0"/>
              <a:buChar char="•"/>
              <a:defRPr/>
            </a:pPr>
            <a:r>
              <a:rPr lang="nb-NO" sz="1400" dirty="0">
                <a:latin typeface="Arial"/>
                <a:cs typeface="Arial"/>
              </a:rPr>
              <a:t>Branns </a:t>
            </a:r>
            <a:r>
              <a:rPr lang="nb-NO" sz="1400" dirty="0" err="1">
                <a:latin typeface="Arial"/>
                <a:cs typeface="Arial"/>
              </a:rPr>
              <a:t>Gatelag</a:t>
            </a:r>
            <a:endParaRPr lang="nb-NO" sz="1400" dirty="0">
              <a:latin typeface="Arial"/>
              <a:cs typeface="Arial"/>
            </a:endParaRPr>
          </a:p>
          <a:p>
            <a:pPr lvl="1">
              <a:spcBef>
                <a:spcPct val="50000"/>
              </a:spcBef>
              <a:buFont typeface="Arial" panose="020B0604020202020204" pitchFamily="34" charset="0"/>
              <a:buChar char="•"/>
              <a:defRPr/>
            </a:pPr>
            <a:r>
              <a:rPr lang="nb-NO" sz="1400" dirty="0">
                <a:latin typeface="Arial"/>
                <a:cs typeface="Arial"/>
              </a:rPr>
              <a:t>Ryla</a:t>
            </a:r>
          </a:p>
          <a:p>
            <a:pPr lvl="1">
              <a:spcBef>
                <a:spcPct val="50000"/>
              </a:spcBef>
              <a:buFont typeface="Arial" panose="020B0604020202020204" pitchFamily="34" charset="0"/>
              <a:buChar char="•"/>
              <a:defRPr/>
            </a:pPr>
            <a:r>
              <a:rPr lang="nb-NO" sz="1400" dirty="0">
                <a:latin typeface="Arial"/>
                <a:cs typeface="Arial"/>
              </a:rPr>
              <a:t>Mentorer elevbedrifter?</a:t>
            </a:r>
          </a:p>
          <a:p>
            <a:pPr>
              <a:spcBef>
                <a:spcPct val="50000"/>
              </a:spcBef>
              <a:buFontTx/>
              <a:buChar char="•"/>
              <a:defRPr/>
            </a:pPr>
            <a:endParaRPr lang="nb-NO" sz="1800" dirty="0">
              <a:latin typeface="Arial"/>
              <a:cs typeface="Arial"/>
            </a:endParaRPr>
          </a:p>
          <a:p>
            <a:pPr>
              <a:spcBef>
                <a:spcPct val="50000"/>
              </a:spcBef>
              <a:defRPr/>
            </a:pPr>
            <a:r>
              <a:rPr lang="nb-NO" sz="1800" dirty="0">
                <a:latin typeface="Arial"/>
                <a:cs typeface="Arial"/>
              </a:rPr>
              <a:t>Tidligere prosjekt:</a:t>
            </a:r>
          </a:p>
          <a:p>
            <a:pPr lvl="1">
              <a:spcBef>
                <a:spcPct val="50000"/>
              </a:spcBef>
              <a:defRPr/>
            </a:pPr>
            <a:r>
              <a:rPr lang="nb-NO" sz="1400" dirty="0">
                <a:latin typeface="Arial"/>
                <a:cs typeface="Arial"/>
              </a:rPr>
              <a:t>Bakkegaten Bo- og </a:t>
            </a:r>
            <a:r>
              <a:rPr lang="nb-NO" sz="1400" dirty="0" err="1">
                <a:latin typeface="Arial"/>
                <a:cs typeface="Arial"/>
              </a:rPr>
              <a:t>Omsorgsenter</a:t>
            </a:r>
            <a:endParaRPr lang="nb-NO" sz="1400" dirty="0">
              <a:latin typeface="Arial"/>
              <a:cs typeface="Arial"/>
            </a:endParaRPr>
          </a:p>
          <a:p>
            <a:pPr lvl="1">
              <a:spcBef>
                <a:spcPct val="50000"/>
              </a:spcBef>
              <a:defRPr/>
            </a:pPr>
            <a:r>
              <a:rPr lang="nb-NO" sz="1400" dirty="0">
                <a:latin typeface="Arial"/>
                <a:cs typeface="Arial"/>
              </a:rPr>
              <a:t>Sansehagen Konow Senter</a:t>
            </a:r>
            <a:endParaRPr lang="en-US" sz="1800" dirty="0">
              <a:latin typeface="Arial"/>
              <a:cs typeface="Arial"/>
            </a:endParaRPr>
          </a:p>
          <a:p>
            <a:endParaRPr lang="en-GB" sz="1800" dirty="0">
              <a:latin typeface="Arial"/>
              <a:cs typeface="Arial"/>
            </a:endParaRPr>
          </a:p>
        </p:txBody>
      </p:sp>
      <p:pic>
        <p:nvPicPr>
          <p:cNvPr id="157704" name="Picture 14" descr="Logo-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96188" y="5805488"/>
            <a:ext cx="1223962" cy="5810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5" name="Plassholder for innhold 8"/>
          <p:cNvSpPr txBox="1">
            <a:spLocks/>
          </p:cNvSpPr>
          <p:nvPr/>
        </p:nvSpPr>
        <p:spPr>
          <a:xfrm>
            <a:off x="107504" y="1178124"/>
            <a:ext cx="5076056" cy="5184576"/>
          </a:xfrm>
          <a:prstGeom prst="rect">
            <a:avLst/>
          </a:prstGeom>
          <a:ln>
            <a:solidFill>
              <a:schemeClr val="tx1"/>
            </a:solidFill>
          </a:ln>
        </p:spPr>
        <p:txBody>
          <a:bodyPr/>
          <a:lstStyle>
            <a:lvl1pPr marL="342900" indent="-342900" algn="l" defTabSz="457200" rtl="0" eaLnBrk="0" fontAlgn="base" hangingPunct="0">
              <a:spcBef>
                <a:spcPct val="20000"/>
              </a:spcBef>
              <a:spcAft>
                <a:spcPct val="0"/>
              </a:spcAft>
              <a:buFont typeface="Arial" charset="0"/>
              <a:buChar char="•"/>
              <a:defRPr sz="3000" kern="1200">
                <a:solidFill>
                  <a:srgbClr val="58585A"/>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charset="0"/>
              <a:buChar char="–"/>
              <a:defRPr sz="2600" kern="1200">
                <a:solidFill>
                  <a:srgbClr val="58585A"/>
                </a:solidFill>
                <a:latin typeface="Georgia"/>
                <a:ea typeface="ＭＳ Ｐゴシック" charset="0"/>
                <a:cs typeface="Georgia"/>
              </a:defRPr>
            </a:lvl2pPr>
            <a:lvl3pPr marL="1143000" indent="-228600" algn="l" defTabSz="457200" rtl="0" eaLnBrk="0" fontAlgn="base" hangingPunct="0">
              <a:spcBef>
                <a:spcPct val="20000"/>
              </a:spcBef>
              <a:spcAft>
                <a:spcPct val="0"/>
              </a:spcAft>
              <a:buFont typeface="Arial" charset="0"/>
              <a:buChar char="•"/>
              <a:defRPr sz="2200" kern="1200">
                <a:solidFill>
                  <a:srgbClr val="58585A"/>
                </a:solidFill>
                <a:latin typeface="Georgia"/>
                <a:ea typeface="ＭＳ Ｐゴシック" charset="0"/>
                <a:cs typeface="Georgia"/>
              </a:defRPr>
            </a:lvl3pPr>
            <a:lvl4pPr marL="1600200" indent="-228600" algn="l" defTabSz="457200" rtl="0" eaLnBrk="0" fontAlgn="base" hangingPunct="0">
              <a:spcBef>
                <a:spcPct val="20000"/>
              </a:spcBef>
              <a:spcAft>
                <a:spcPct val="0"/>
              </a:spcAft>
              <a:buFont typeface="Arial" charset="0"/>
              <a:buChar char="–"/>
              <a:defRPr sz="1800" kern="1200">
                <a:solidFill>
                  <a:srgbClr val="58585A"/>
                </a:solidFill>
                <a:latin typeface="Georgia"/>
                <a:ea typeface="ＭＳ Ｐゴシック" charset="0"/>
                <a:cs typeface="Georgia"/>
              </a:defRPr>
            </a:lvl4pPr>
            <a:lvl5pPr marL="2057400" indent="-228600" algn="l" defTabSz="457200" rtl="0" eaLnBrk="0" fontAlgn="base" hangingPunct="0">
              <a:spcBef>
                <a:spcPct val="20000"/>
              </a:spcBef>
              <a:spcAft>
                <a:spcPct val="0"/>
              </a:spcAft>
              <a:buFont typeface="Arial" charset="0"/>
              <a:buChar char="»"/>
              <a:defRPr sz="1600" kern="1200">
                <a:solidFill>
                  <a:srgbClr val="58585A"/>
                </a:solidFill>
                <a:latin typeface="Georgia"/>
                <a:ea typeface="ＭＳ Ｐゴシック"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latin typeface="Arial"/>
                <a:cs typeface="Arial"/>
              </a:rPr>
              <a:t>INTERNASJONALE PROSJEKT</a:t>
            </a:r>
          </a:p>
          <a:p>
            <a:pPr lvl="1"/>
            <a:r>
              <a:rPr lang="nb-NO" sz="1200" dirty="0">
                <a:latin typeface="Arial"/>
                <a:cs typeface="Arial"/>
              </a:rPr>
              <a:t>Polio Plus</a:t>
            </a:r>
          </a:p>
          <a:p>
            <a:pPr lvl="1"/>
            <a:r>
              <a:rPr lang="nb-NO" sz="1200" dirty="0">
                <a:latin typeface="Arial"/>
                <a:cs typeface="Arial"/>
              </a:rPr>
              <a:t>Utvekslingsstudenter</a:t>
            </a:r>
          </a:p>
          <a:p>
            <a:pPr lvl="2">
              <a:lnSpc>
                <a:spcPct val="80000"/>
              </a:lnSpc>
              <a:buClr>
                <a:schemeClr val="tx1"/>
              </a:buClr>
              <a:defRPr/>
            </a:pPr>
            <a:r>
              <a:rPr lang="nb-NO" sz="1200" dirty="0">
                <a:latin typeface="Arial"/>
                <a:cs typeface="Arial"/>
              </a:rPr>
              <a:t>2014/2015   </a:t>
            </a:r>
            <a:r>
              <a:rPr lang="nb-NO" sz="1200" dirty="0" err="1">
                <a:latin typeface="Arial"/>
                <a:cs typeface="Arial"/>
              </a:rPr>
              <a:t>Gail</a:t>
            </a:r>
            <a:r>
              <a:rPr lang="nb-NO" sz="1200" dirty="0">
                <a:latin typeface="Arial"/>
                <a:cs typeface="Arial"/>
              </a:rPr>
              <a:t> </a:t>
            </a:r>
            <a:r>
              <a:rPr lang="nb-NO" sz="1200" dirty="0" err="1">
                <a:latin typeface="Arial"/>
                <a:cs typeface="Arial"/>
              </a:rPr>
              <a:t>Bartolo</a:t>
            </a:r>
            <a:r>
              <a:rPr lang="nb-NO" sz="1200" dirty="0">
                <a:latin typeface="Arial"/>
                <a:cs typeface="Arial"/>
              </a:rPr>
              <a:t>     fra USA </a:t>
            </a:r>
          </a:p>
          <a:p>
            <a:pPr lvl="2">
              <a:lnSpc>
                <a:spcPct val="80000"/>
              </a:lnSpc>
              <a:buClr>
                <a:schemeClr val="tx1"/>
              </a:buClr>
              <a:defRPr/>
            </a:pPr>
            <a:r>
              <a:rPr lang="nb-NO" sz="1200" dirty="0">
                <a:latin typeface="Arial"/>
                <a:cs typeface="Arial"/>
              </a:rPr>
              <a:t>2014/2015   Eline Nybråten til  USA</a:t>
            </a:r>
          </a:p>
          <a:p>
            <a:pPr lvl="2">
              <a:lnSpc>
                <a:spcPct val="80000"/>
              </a:lnSpc>
              <a:buClr>
                <a:schemeClr val="tx1"/>
              </a:buClr>
              <a:defRPr/>
            </a:pPr>
            <a:r>
              <a:rPr lang="nb-NO" sz="1200" dirty="0">
                <a:latin typeface="Arial"/>
                <a:cs typeface="Arial"/>
              </a:rPr>
              <a:t>2019/2020    Anniken Nybråten /Mitchell </a:t>
            </a:r>
            <a:r>
              <a:rPr lang="nb-NO" sz="1200" dirty="0" err="1">
                <a:latin typeface="Arial"/>
                <a:cs typeface="Arial"/>
              </a:rPr>
              <a:t>Ploetz</a:t>
            </a:r>
            <a:r>
              <a:rPr lang="nb-NO" sz="1200" dirty="0">
                <a:latin typeface="Arial"/>
                <a:cs typeface="Arial"/>
              </a:rPr>
              <a:t> til/fra USA</a:t>
            </a:r>
          </a:p>
          <a:p>
            <a:pPr lvl="1">
              <a:lnSpc>
                <a:spcPct val="80000"/>
              </a:lnSpc>
              <a:buClr>
                <a:schemeClr val="tx1"/>
              </a:buClr>
              <a:defRPr/>
            </a:pPr>
            <a:r>
              <a:rPr lang="nb-NO" sz="1200" dirty="0">
                <a:latin typeface="Arial"/>
                <a:cs typeface="Arial"/>
              </a:rPr>
              <a:t>RYLA-deltakere (2 – 3 pr år)</a:t>
            </a:r>
          </a:p>
          <a:p>
            <a:pPr>
              <a:lnSpc>
                <a:spcPct val="80000"/>
              </a:lnSpc>
              <a:buClr>
                <a:schemeClr val="tx1"/>
              </a:buClr>
              <a:defRPr/>
            </a:pPr>
            <a:r>
              <a:rPr lang="nb-NO" sz="2000" dirty="0">
                <a:latin typeface="Arial"/>
                <a:cs typeface="Arial"/>
              </a:rPr>
              <a:t>Tidligere prosjekt:</a:t>
            </a:r>
          </a:p>
          <a:p>
            <a:pPr lvl="1">
              <a:lnSpc>
                <a:spcPct val="80000"/>
              </a:lnSpc>
              <a:buClr>
                <a:schemeClr val="tx1"/>
              </a:buClr>
              <a:buFont typeface="Arial" panose="020B0604020202020204" pitchFamily="34" charset="0"/>
              <a:buChar char="•"/>
              <a:defRPr/>
            </a:pPr>
            <a:endParaRPr lang="nb-NO" sz="1200" b="1" dirty="0">
              <a:latin typeface="Arial"/>
              <a:cs typeface="Arial"/>
            </a:endParaRPr>
          </a:p>
          <a:p>
            <a:pPr lvl="1">
              <a:lnSpc>
                <a:spcPct val="80000"/>
              </a:lnSpc>
              <a:buClr>
                <a:schemeClr val="tx1"/>
              </a:buClr>
              <a:buFont typeface="Arial" panose="020B0604020202020204" pitchFamily="34" charset="0"/>
              <a:buChar char="•"/>
              <a:defRPr/>
            </a:pPr>
            <a:r>
              <a:rPr lang="nb-NO" sz="1200" b="1" dirty="0">
                <a:latin typeface="Arial"/>
                <a:cs typeface="Arial"/>
              </a:rPr>
              <a:t>Fredstipendiat: 1</a:t>
            </a:r>
          </a:p>
          <a:p>
            <a:pPr lvl="1">
              <a:lnSpc>
                <a:spcPct val="80000"/>
              </a:lnSpc>
              <a:buClr>
                <a:schemeClr val="tx1"/>
              </a:buClr>
              <a:buFont typeface="Arial" panose="020B0604020202020204" pitchFamily="34" charset="0"/>
              <a:buChar char="•"/>
              <a:defRPr/>
            </a:pPr>
            <a:r>
              <a:rPr lang="nb-NO" sz="1200" b="1" dirty="0">
                <a:latin typeface="Arial"/>
                <a:cs typeface="Arial"/>
              </a:rPr>
              <a:t>Stipendiater: Litauen og Ukraina over flere år. Siste 2019</a:t>
            </a:r>
          </a:p>
          <a:p>
            <a:pPr lvl="1">
              <a:lnSpc>
                <a:spcPct val="80000"/>
              </a:lnSpc>
              <a:buClr>
                <a:schemeClr val="tx1"/>
              </a:buClr>
              <a:buFont typeface="Arial" panose="020B0604020202020204" pitchFamily="34" charset="0"/>
              <a:buChar char="•"/>
              <a:defRPr/>
            </a:pPr>
            <a:r>
              <a:rPr lang="nb-NO" sz="1200" b="1" dirty="0">
                <a:latin typeface="Arial"/>
                <a:cs typeface="Arial"/>
              </a:rPr>
              <a:t>Rwanda/ Potet(2015-2017) og EWA (2019-2020)    </a:t>
            </a:r>
          </a:p>
          <a:p>
            <a:pPr lvl="1">
              <a:lnSpc>
                <a:spcPct val="80000"/>
              </a:lnSpc>
              <a:buClr>
                <a:schemeClr val="tx1"/>
              </a:buClr>
              <a:buFont typeface="Arial" panose="020B0604020202020204" pitchFamily="34" charset="0"/>
              <a:buChar char="•"/>
              <a:defRPr/>
            </a:pPr>
            <a:r>
              <a:rPr lang="nb-NO" sz="1200" b="1" dirty="0" err="1">
                <a:latin typeface="Arial"/>
                <a:cs typeface="Arial"/>
              </a:rPr>
              <a:t>Valjevoprosjektet</a:t>
            </a:r>
            <a:r>
              <a:rPr lang="nb-NO" sz="1200" b="1" dirty="0">
                <a:latin typeface="Arial"/>
                <a:cs typeface="Arial"/>
              </a:rPr>
              <a:t>, Serbia</a:t>
            </a:r>
            <a:r>
              <a:rPr lang="nb-NO" sz="1200" dirty="0">
                <a:latin typeface="Arial"/>
                <a:cs typeface="Arial"/>
              </a:rPr>
              <a:t> (2002): Elektrisk utstyr til skole og sykehus</a:t>
            </a:r>
          </a:p>
          <a:p>
            <a:pPr lvl="1">
              <a:lnSpc>
                <a:spcPct val="80000"/>
              </a:lnSpc>
              <a:buClr>
                <a:schemeClr val="tx1"/>
              </a:buClr>
              <a:buFont typeface="Arial" panose="020B0604020202020204" pitchFamily="34" charset="0"/>
              <a:buChar char="•"/>
              <a:defRPr/>
            </a:pPr>
            <a:r>
              <a:rPr lang="nb-NO" sz="1200" b="1" dirty="0">
                <a:latin typeface="Arial"/>
                <a:cs typeface="Arial"/>
              </a:rPr>
              <a:t>Orissaprosjektet, </a:t>
            </a:r>
            <a:r>
              <a:rPr lang="nb-NO" sz="1200" b="1" dirty="0" err="1">
                <a:latin typeface="Arial"/>
                <a:cs typeface="Arial"/>
              </a:rPr>
              <a:t>Bhubaneshwar</a:t>
            </a:r>
            <a:r>
              <a:rPr lang="nb-NO" sz="1200" b="1" dirty="0">
                <a:latin typeface="Arial"/>
                <a:cs typeface="Arial"/>
              </a:rPr>
              <a:t>, India</a:t>
            </a:r>
            <a:r>
              <a:rPr lang="nb-NO" sz="1200" dirty="0">
                <a:latin typeface="Arial"/>
                <a:cs typeface="Arial"/>
              </a:rPr>
              <a:t> (1998): </a:t>
            </a:r>
            <a:r>
              <a:rPr lang="nb-NO" sz="1200" dirty="0" err="1">
                <a:latin typeface="Arial"/>
                <a:cs typeface="Arial"/>
              </a:rPr>
              <a:t>Ustyr</a:t>
            </a:r>
            <a:r>
              <a:rPr lang="nb-NO" sz="1200" dirty="0">
                <a:latin typeface="Arial"/>
                <a:cs typeface="Arial"/>
              </a:rPr>
              <a:t> til Orissa Maritime </a:t>
            </a:r>
            <a:r>
              <a:rPr lang="nb-NO" sz="1200" dirty="0" err="1">
                <a:latin typeface="Arial"/>
                <a:cs typeface="Arial"/>
              </a:rPr>
              <a:t>Academy</a:t>
            </a:r>
            <a:r>
              <a:rPr lang="nb-NO" sz="1200" dirty="0">
                <a:latin typeface="Arial"/>
                <a:cs typeface="Arial"/>
              </a:rPr>
              <a:t> som utdanner gutter rekruttert fra ubemidlede familier</a:t>
            </a:r>
          </a:p>
          <a:p>
            <a:pPr lvl="1">
              <a:lnSpc>
                <a:spcPct val="80000"/>
              </a:lnSpc>
              <a:buClr>
                <a:schemeClr val="tx1"/>
              </a:buClr>
              <a:buFont typeface="Arial" panose="020B0604020202020204" pitchFamily="34" charset="0"/>
              <a:buChar char="•"/>
              <a:defRPr/>
            </a:pPr>
            <a:r>
              <a:rPr lang="nb-NO" sz="1200" b="1" dirty="0">
                <a:latin typeface="Arial"/>
                <a:cs typeface="Arial"/>
              </a:rPr>
              <a:t>Miljøkonferanse</a:t>
            </a:r>
            <a:r>
              <a:rPr lang="nb-NO" sz="1200" dirty="0">
                <a:latin typeface="Arial"/>
                <a:cs typeface="Arial"/>
              </a:rPr>
              <a:t> i Bergen (1990) og påtrykk overfor </a:t>
            </a:r>
            <a:r>
              <a:rPr lang="nb-NO" sz="1200" dirty="0" err="1">
                <a:latin typeface="Arial"/>
                <a:cs typeface="Arial"/>
              </a:rPr>
              <a:t>Rotary</a:t>
            </a:r>
            <a:r>
              <a:rPr lang="nb-NO" sz="1200" dirty="0">
                <a:latin typeface="Arial"/>
                <a:cs typeface="Arial"/>
              </a:rPr>
              <a:t> International om fokus på miljø</a:t>
            </a:r>
          </a:p>
          <a:p>
            <a:pPr lvl="1">
              <a:lnSpc>
                <a:spcPct val="80000"/>
              </a:lnSpc>
              <a:buClr>
                <a:schemeClr val="tx1"/>
              </a:buClr>
              <a:buFont typeface="Arial" panose="020B0604020202020204" pitchFamily="34" charset="0"/>
              <a:buChar char="•"/>
              <a:defRPr/>
            </a:pPr>
            <a:r>
              <a:rPr lang="nb-NO" sz="1200" b="1" dirty="0">
                <a:latin typeface="Arial"/>
                <a:cs typeface="Arial"/>
              </a:rPr>
              <a:t>Gambiaprosjekt I</a:t>
            </a:r>
            <a:r>
              <a:rPr lang="nb-NO" sz="1200" dirty="0">
                <a:latin typeface="Arial"/>
                <a:cs typeface="Arial"/>
              </a:rPr>
              <a:t> (1984) Samarbeid med Banjul </a:t>
            </a:r>
            <a:r>
              <a:rPr lang="nb-NO" sz="1200" dirty="0" err="1">
                <a:latin typeface="Arial"/>
                <a:cs typeface="Arial"/>
              </a:rPr>
              <a:t>Rotary</a:t>
            </a:r>
            <a:r>
              <a:rPr lang="nb-NO" sz="1200" dirty="0">
                <a:latin typeface="Arial"/>
                <a:cs typeface="Arial"/>
              </a:rPr>
              <a:t>-klubb. To aktivitetsbygg og opparbeidet jordstykke til </a:t>
            </a:r>
            <a:r>
              <a:rPr lang="nb-NO" sz="1200" dirty="0" err="1">
                <a:latin typeface="Arial"/>
                <a:cs typeface="Arial"/>
              </a:rPr>
              <a:t>grønnsakshage</a:t>
            </a:r>
            <a:r>
              <a:rPr lang="nb-NO" sz="1200" dirty="0">
                <a:latin typeface="Arial"/>
                <a:cs typeface="Arial"/>
              </a:rPr>
              <a:t> på Queen Victoria Memorial Hospital.</a:t>
            </a:r>
          </a:p>
          <a:p>
            <a:pPr lvl="1">
              <a:lnSpc>
                <a:spcPct val="80000"/>
              </a:lnSpc>
              <a:buClr>
                <a:schemeClr val="tx1"/>
              </a:buClr>
              <a:buFont typeface="Arial" panose="020B0604020202020204" pitchFamily="34" charset="0"/>
              <a:buChar char="•"/>
              <a:defRPr/>
            </a:pPr>
            <a:r>
              <a:rPr lang="nb-NO" sz="1200" b="1" dirty="0">
                <a:latin typeface="Arial"/>
                <a:cs typeface="Arial"/>
              </a:rPr>
              <a:t>Gambiaprosjekt II</a:t>
            </a:r>
            <a:r>
              <a:rPr lang="nb-NO" sz="1200" dirty="0">
                <a:latin typeface="Arial"/>
                <a:cs typeface="Arial"/>
              </a:rPr>
              <a:t> (1989) Utstyr til barneby drevet av norske midler</a:t>
            </a:r>
          </a:p>
        </p:txBody>
      </p:sp>
    </p:spTree>
    <p:extLst>
      <p:ext uri="{BB962C8B-B14F-4D97-AF65-F5344CB8AC3E}">
        <p14:creationId xmlns:p14="http://schemas.microsoft.com/office/powerpoint/2010/main" val="3296484246"/>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GB" dirty="0" err="1"/>
              <a:t>Spørsmål</a:t>
            </a:r>
            <a:r>
              <a:rPr lang="en-GB" dirty="0"/>
              <a:t> ?</a:t>
            </a:r>
          </a:p>
        </p:txBody>
      </p:sp>
      <p:sp>
        <p:nvSpPr>
          <p:cNvPr id="5" name="Plassholder for innhold 4"/>
          <p:cNvSpPr>
            <a:spLocks noGrp="1"/>
          </p:cNvSpPr>
          <p:nvPr>
            <p:ph idx="1"/>
          </p:nvPr>
        </p:nvSpPr>
        <p:spPr/>
        <p:txBody>
          <a:bodyPr/>
          <a:lstStyle/>
          <a:p>
            <a:pPr marL="0" indent="0">
              <a:buNone/>
            </a:pPr>
            <a:endParaRPr lang="en-GB" sz="2400" dirty="0">
              <a:latin typeface="Arial"/>
              <a:cs typeface="Arial"/>
            </a:endParaRPr>
          </a:p>
          <a:p>
            <a:pPr marL="0" indent="0">
              <a:buNone/>
            </a:pPr>
            <a:endParaRPr lang="en-GB" sz="2400" dirty="0">
              <a:latin typeface="Arial"/>
              <a:cs typeface="Arial"/>
            </a:endParaRPr>
          </a:p>
          <a:p>
            <a:pPr marL="0" indent="0">
              <a:buNone/>
            </a:pPr>
            <a:endParaRPr lang="en-GB" sz="2400" dirty="0">
              <a:latin typeface="Arial"/>
              <a:cs typeface="Arial"/>
            </a:endParaRPr>
          </a:p>
          <a:p>
            <a:pPr marL="0" indent="0">
              <a:buNone/>
            </a:pPr>
            <a:r>
              <a:rPr lang="en-GB" sz="2400" dirty="0">
                <a:latin typeface="Arial"/>
                <a:cs typeface="Arial"/>
              </a:rPr>
              <a:t>								</a:t>
            </a:r>
            <a:r>
              <a:rPr lang="en-GB" sz="9600" b="1" dirty="0">
                <a:latin typeface="Arial"/>
                <a:cs typeface="Arial"/>
              </a:rPr>
              <a:t>?</a:t>
            </a:r>
          </a:p>
        </p:txBody>
      </p:sp>
    </p:spTree>
    <p:extLst>
      <p:ext uri="{BB962C8B-B14F-4D97-AF65-F5344CB8AC3E}">
        <p14:creationId xmlns:p14="http://schemas.microsoft.com/office/powerpoint/2010/main" val="126725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idx="1"/>
          </p:nvPr>
        </p:nvSpPr>
        <p:spPr>
          <a:xfrm>
            <a:off x="468313" y="1530350"/>
            <a:ext cx="7920037" cy="4419600"/>
          </a:xfrm>
        </p:spPr>
        <p:txBody>
          <a:bodyPr/>
          <a:lstStyle/>
          <a:p>
            <a:pPr eaLnBrk="1" hangingPunct="1">
              <a:buClr>
                <a:srgbClr val="0000CC"/>
              </a:buClr>
              <a:buFont typeface="Wingdings" panose="05000000000000000000" pitchFamily="2" charset="2"/>
              <a:buNone/>
              <a:defRPr/>
            </a:pPr>
            <a:endParaRPr lang="nb-NO" sz="2800">
              <a:solidFill>
                <a:srgbClr val="0000CC"/>
              </a:solidFill>
              <a:ea typeface="+mn-ea"/>
              <a:cs typeface="+mn-cs"/>
            </a:endParaRPr>
          </a:p>
          <a:p>
            <a:pPr eaLnBrk="1" hangingPunct="1">
              <a:buClr>
                <a:srgbClr val="0000CC"/>
              </a:buClr>
              <a:buFont typeface="Wingdings" panose="05000000000000000000" pitchFamily="2" charset="2"/>
              <a:buNone/>
              <a:defRPr/>
            </a:pPr>
            <a:r>
              <a:rPr lang="nb-NO" sz="2800">
                <a:solidFill>
                  <a:srgbClr val="0000CC"/>
                </a:solidFill>
                <a:ea typeface="+mn-ea"/>
                <a:cs typeface="+mn-cs"/>
              </a:rPr>
              <a:t>       </a:t>
            </a:r>
            <a:endParaRPr lang="nb-NO" b="1" u="sng">
              <a:solidFill>
                <a:srgbClr val="0000CC"/>
              </a:solidFill>
              <a:ea typeface="+mn-ea"/>
              <a:cs typeface="+mn-cs"/>
            </a:endParaRPr>
          </a:p>
          <a:p>
            <a:pPr eaLnBrk="1" hangingPunct="1">
              <a:buClr>
                <a:srgbClr val="0000CC"/>
              </a:buClr>
              <a:buFont typeface="Wingdings" panose="05000000000000000000" pitchFamily="2" charset="2"/>
              <a:buNone/>
              <a:defRPr/>
            </a:pPr>
            <a:r>
              <a:rPr lang="nb-NO" sz="3600">
                <a:solidFill>
                  <a:srgbClr val="0000CC"/>
                </a:solidFill>
                <a:ea typeface="+mn-ea"/>
                <a:cs typeface="+mn-cs"/>
              </a:rPr>
              <a:t>                 </a:t>
            </a:r>
            <a:endParaRPr lang="nb-NO" sz="2000">
              <a:solidFill>
                <a:srgbClr val="0000CC"/>
              </a:solidFill>
              <a:ea typeface="+mn-ea"/>
              <a:cs typeface="+mn-cs"/>
            </a:endParaRPr>
          </a:p>
        </p:txBody>
      </p:sp>
      <p:sp>
        <p:nvSpPr>
          <p:cNvPr id="201732" name="Text Box 4"/>
          <p:cNvSpPr txBox="1">
            <a:spLocks noChangeArrowheads="1"/>
          </p:cNvSpPr>
          <p:nvPr/>
        </p:nvSpPr>
        <p:spPr bwMode="auto">
          <a:xfrm>
            <a:off x="1763713" y="1700213"/>
            <a:ext cx="7129462" cy="711200"/>
          </a:xfrm>
          <a:prstGeom prst="rect">
            <a:avLst/>
          </a:prstGeom>
          <a:noFill/>
          <a:ln w="9525">
            <a:solidFill>
              <a:schemeClr val="tx1"/>
            </a:solidFill>
            <a:miter lim="800000"/>
            <a:headEnd/>
            <a:tailEnd/>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a:spcBef>
                <a:spcPct val="50000"/>
              </a:spcBef>
              <a:defRPr/>
            </a:pPr>
            <a:r>
              <a:rPr lang="nb-NO" sz="2000" dirty="0">
                <a:cs typeface="+mn-cs"/>
              </a:rPr>
              <a:t>  </a:t>
            </a:r>
            <a:r>
              <a:rPr lang="nb-NO" sz="2000" dirty="0" err="1">
                <a:cs typeface="+mn-cs"/>
              </a:rPr>
              <a:t>Rotary</a:t>
            </a:r>
            <a:r>
              <a:rPr lang="nb-NO" sz="2000" dirty="0">
                <a:cs typeface="+mn-cs"/>
              </a:rPr>
              <a:t> er </a:t>
            </a:r>
            <a:r>
              <a:rPr lang="nb-NO" sz="2000" u="sng" dirty="0">
                <a:cs typeface="+mn-cs"/>
              </a:rPr>
              <a:t>ikke</a:t>
            </a:r>
            <a:r>
              <a:rPr lang="nb-NO" sz="2000" dirty="0">
                <a:cs typeface="+mn-cs"/>
              </a:rPr>
              <a:t> ment å være et ”folkeakademi”, der vi sitter</a:t>
            </a:r>
            <a:br>
              <a:rPr lang="nb-NO" sz="2000" dirty="0">
                <a:cs typeface="+mn-cs"/>
              </a:rPr>
            </a:br>
            <a:r>
              <a:rPr lang="nb-NO" sz="2000" dirty="0">
                <a:cs typeface="+mn-cs"/>
              </a:rPr>
              <a:t>  avslappet og tilbakelent og lar oss underholde av foredrag.</a:t>
            </a:r>
          </a:p>
        </p:txBody>
      </p:sp>
      <p:sp>
        <p:nvSpPr>
          <p:cNvPr id="201733" name="Text Box 5"/>
          <p:cNvSpPr txBox="1">
            <a:spLocks noChangeArrowheads="1"/>
          </p:cNvSpPr>
          <p:nvPr/>
        </p:nvSpPr>
        <p:spPr bwMode="auto">
          <a:xfrm>
            <a:off x="395288" y="2924175"/>
            <a:ext cx="8424862" cy="2124075"/>
          </a:xfrm>
          <a:prstGeom prst="rect">
            <a:avLst/>
          </a:prstGeom>
          <a:solidFill>
            <a:srgbClr val="FFFF99"/>
          </a:solidFill>
          <a:ln>
            <a:noFill/>
          </a:ln>
          <a:effectLst/>
          <a:extLst>
            <a:ext uri="{91240B29-F687-4f45-9708-019B960494DF}">
              <a14:hiddenLine xmlns="" xmlns:a14="http://schemas.microsoft.com/office/drawing/2010/main" xmlns:mv="urn:schemas-microsoft-com:mac:vml" xmlns:mc="http://schemas.openxmlformats.org/markup-compatibility/2006" w="57150" cmpd="thinThick">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algn="ctr">
              <a:spcBef>
                <a:spcPct val="50000"/>
              </a:spcBef>
              <a:defRPr/>
            </a:pPr>
            <a:br>
              <a:rPr lang="nb-NO" sz="1200" b="1" i="1" dirty="0">
                <a:solidFill>
                  <a:schemeClr val="tx2"/>
                </a:solidFill>
                <a:latin typeface="Arial"/>
                <a:cs typeface="Arial"/>
              </a:rPr>
            </a:br>
            <a:r>
              <a:rPr lang="nb-NO" sz="4000" b="1" i="1" dirty="0" err="1">
                <a:solidFill>
                  <a:schemeClr val="tx2"/>
                </a:solidFill>
                <a:latin typeface="Arial"/>
                <a:cs typeface="Arial"/>
              </a:rPr>
              <a:t>Rotary</a:t>
            </a:r>
            <a:r>
              <a:rPr lang="nb-NO" sz="4000" b="1" i="1" dirty="0">
                <a:solidFill>
                  <a:schemeClr val="tx2"/>
                </a:solidFill>
                <a:latin typeface="Arial"/>
                <a:cs typeface="Arial"/>
              </a:rPr>
              <a:t> er en yrkesbasert og tjenesteytende organisasjon </a:t>
            </a:r>
            <a:br>
              <a:rPr lang="nb-NO" sz="4000" b="1" i="1" dirty="0">
                <a:solidFill>
                  <a:schemeClr val="tx2"/>
                </a:solidFill>
                <a:latin typeface="Arial"/>
                <a:cs typeface="Arial"/>
              </a:rPr>
            </a:br>
            <a:r>
              <a:rPr lang="nb-NO" sz="4000" b="1" i="1" dirty="0">
                <a:solidFill>
                  <a:schemeClr val="tx2"/>
                </a:solidFill>
                <a:latin typeface="Arial"/>
                <a:cs typeface="Arial"/>
              </a:rPr>
              <a:t>der formålet er å gagne andre</a:t>
            </a:r>
            <a:endParaRPr lang="nb-NO" sz="1200" b="1" i="1" dirty="0">
              <a:solidFill>
                <a:schemeClr val="tx2"/>
              </a:solidFill>
              <a:latin typeface="Arial"/>
              <a:cs typeface="Arial"/>
            </a:endParaRPr>
          </a:p>
        </p:txBody>
      </p:sp>
      <p:pic>
        <p:nvPicPr>
          <p:cNvPr id="201735" name="Picture 7" descr="Log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5300663"/>
            <a:ext cx="1647825" cy="7810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01736" name="Picture 8" descr="j039640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288" y="1450975"/>
            <a:ext cx="1439862" cy="11953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66566" name="Tittel 1"/>
          <p:cNvSpPr>
            <a:spLocks noGrp="1"/>
          </p:cNvSpPr>
          <p:nvPr>
            <p:ph type="title"/>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GB" dirty="0">
                <a:latin typeface="Arial Narrow" charset="0"/>
                <a:cs typeface="Arial Narrow" charset="0"/>
              </a:rPr>
              <a:t>VERDT </a:t>
            </a:r>
            <a:r>
              <a:rPr lang="en-GB" dirty="0" err="1">
                <a:latin typeface="Arial Narrow" charset="0"/>
                <a:cs typeface="Arial Narrow" charset="0"/>
              </a:rPr>
              <a:t>Å</a:t>
            </a:r>
            <a:r>
              <a:rPr lang="en-GB" dirty="0">
                <a:latin typeface="Arial Narrow" charset="0"/>
                <a:cs typeface="Arial Narrow" charset="0"/>
              </a:rPr>
              <a:t> MERKE SEG</a:t>
            </a:r>
          </a:p>
        </p:txBody>
      </p:sp>
    </p:spTree>
    <p:extLst>
      <p:ext uri="{BB962C8B-B14F-4D97-AF65-F5344CB8AC3E}">
        <p14:creationId xmlns:p14="http://schemas.microsoft.com/office/powerpoint/2010/main" val="236574022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395288" y="1628775"/>
            <a:ext cx="3671887" cy="504825"/>
          </a:xfrm>
          <a:prstGeom prst="rect">
            <a:avLst/>
          </a:prstGeom>
          <a:gradFill flip="none" rotWithShape="1">
            <a:gsLst>
              <a:gs pos="0">
                <a:schemeClr val="bg1"/>
              </a:gs>
              <a:gs pos="21000">
                <a:schemeClr val="accent1">
                  <a:tint val="44500"/>
                  <a:satMod val="160000"/>
                </a:schemeClr>
              </a:gs>
              <a:gs pos="100000">
                <a:schemeClr val="accent1">
                  <a:tint val="23500"/>
                  <a:satMod val="160000"/>
                </a:schemeClr>
              </a:gs>
            </a:gsLst>
            <a:lin ang="0" scaled="1"/>
            <a:tileRect/>
          </a:gradFill>
          <a:ln>
            <a:solidFill>
              <a:schemeClr val="bg1"/>
            </a:solid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b="1" dirty="0">
                <a:solidFill>
                  <a:srgbClr val="958D85"/>
                </a:solidFill>
              </a:rPr>
              <a:t>Klubbtjeneste</a:t>
            </a:r>
          </a:p>
        </p:txBody>
      </p:sp>
      <p:sp>
        <p:nvSpPr>
          <p:cNvPr id="9" name="Rektangel 8"/>
          <p:cNvSpPr/>
          <p:nvPr/>
        </p:nvSpPr>
        <p:spPr>
          <a:xfrm>
            <a:off x="395288" y="5157788"/>
            <a:ext cx="3600450" cy="503237"/>
          </a:xfrm>
          <a:prstGeom prst="rect">
            <a:avLst/>
          </a:prstGeom>
          <a:gradFill>
            <a:gsLst>
              <a:gs pos="0">
                <a:schemeClr val="bg1"/>
              </a:gs>
              <a:gs pos="21000">
                <a:schemeClr val="accent1">
                  <a:tint val="44500"/>
                  <a:satMod val="160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b="1" dirty="0">
                <a:solidFill>
                  <a:srgbClr val="958D85"/>
                </a:solidFill>
              </a:rPr>
              <a:t>Nye generasjoner</a:t>
            </a:r>
          </a:p>
        </p:txBody>
      </p:sp>
      <p:sp>
        <p:nvSpPr>
          <p:cNvPr id="10" name="Rektangel 9"/>
          <p:cNvSpPr/>
          <p:nvPr/>
        </p:nvSpPr>
        <p:spPr>
          <a:xfrm>
            <a:off x="395288" y="4221163"/>
            <a:ext cx="3600450" cy="503237"/>
          </a:xfrm>
          <a:prstGeom prst="rect">
            <a:avLst/>
          </a:prstGeom>
          <a:gradFill>
            <a:gsLst>
              <a:gs pos="0">
                <a:schemeClr val="bg1"/>
              </a:gs>
              <a:gs pos="11000">
                <a:schemeClr val="accent1">
                  <a:tint val="44500"/>
                  <a:satMod val="160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b="1" dirty="0">
                <a:solidFill>
                  <a:srgbClr val="958D85"/>
                </a:solidFill>
              </a:rPr>
              <a:t>Internasjonal tjeneste</a:t>
            </a:r>
          </a:p>
        </p:txBody>
      </p:sp>
      <p:sp>
        <p:nvSpPr>
          <p:cNvPr id="11" name="Rektangel 10"/>
          <p:cNvSpPr/>
          <p:nvPr/>
        </p:nvSpPr>
        <p:spPr>
          <a:xfrm>
            <a:off x="395288" y="3284538"/>
            <a:ext cx="3671887" cy="504825"/>
          </a:xfrm>
          <a:prstGeom prst="rect">
            <a:avLst/>
          </a:prstGeom>
          <a:gradFill>
            <a:gsLst>
              <a:gs pos="0">
                <a:schemeClr val="bg1"/>
              </a:gs>
              <a:gs pos="21000">
                <a:schemeClr val="accent1">
                  <a:tint val="44500"/>
                  <a:satMod val="160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b="1" dirty="0">
                <a:solidFill>
                  <a:srgbClr val="958D85"/>
                </a:solidFill>
              </a:rPr>
              <a:t>Samfunnstjeneste</a:t>
            </a:r>
          </a:p>
        </p:txBody>
      </p:sp>
      <p:sp>
        <p:nvSpPr>
          <p:cNvPr id="12" name="Rektangel 11"/>
          <p:cNvSpPr/>
          <p:nvPr/>
        </p:nvSpPr>
        <p:spPr>
          <a:xfrm>
            <a:off x="395288" y="2454275"/>
            <a:ext cx="3671887" cy="504825"/>
          </a:xfrm>
          <a:prstGeom prst="rect">
            <a:avLst/>
          </a:prstGeom>
          <a:gradFill>
            <a:gsLst>
              <a:gs pos="0">
                <a:schemeClr val="bg1"/>
              </a:gs>
              <a:gs pos="21000">
                <a:schemeClr val="accent1">
                  <a:tint val="44500"/>
                  <a:satMod val="160000"/>
                </a:schemeClr>
              </a:gs>
              <a:gs pos="100000">
                <a:schemeClr val="accent1">
                  <a:tint val="23500"/>
                  <a:satMod val="160000"/>
                </a:schemeClr>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b="1" dirty="0">
                <a:solidFill>
                  <a:srgbClr val="958D85"/>
                </a:solidFill>
              </a:rPr>
              <a:t>Yrkestjeneste</a:t>
            </a:r>
          </a:p>
        </p:txBody>
      </p:sp>
      <p:sp>
        <p:nvSpPr>
          <p:cNvPr id="47114" name="TekstSylinder 13"/>
          <p:cNvSpPr txBox="1">
            <a:spLocks noChangeArrowheads="1"/>
          </p:cNvSpPr>
          <p:nvPr/>
        </p:nvSpPr>
        <p:spPr bwMode="auto">
          <a:xfrm>
            <a:off x="4940300" y="3276600"/>
            <a:ext cx="4095750" cy="584200"/>
          </a:xfrm>
          <a:prstGeom prst="rect">
            <a:avLst/>
          </a:prstGeom>
          <a:noFill/>
          <a:ln w="9525">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1600" dirty="0"/>
              <a:t>Å søke å virkeliggjøre </a:t>
            </a:r>
            <a:r>
              <a:rPr lang="nb-NO" sz="1600" dirty="0" err="1"/>
              <a:t>Rotarys</a:t>
            </a:r>
            <a:r>
              <a:rPr lang="nb-NO" sz="1600" dirty="0"/>
              <a:t> idealer i vårt privatliv, yrkesliv og som samfunnsborger.</a:t>
            </a:r>
          </a:p>
        </p:txBody>
      </p:sp>
      <p:sp>
        <p:nvSpPr>
          <p:cNvPr id="47115" name="TekstSylinder 14"/>
          <p:cNvSpPr txBox="1">
            <a:spLocks noChangeArrowheads="1"/>
          </p:cNvSpPr>
          <p:nvPr/>
        </p:nvSpPr>
        <p:spPr bwMode="auto">
          <a:xfrm>
            <a:off x="4940300" y="2238375"/>
            <a:ext cx="3951288" cy="830263"/>
          </a:xfrm>
          <a:prstGeom prst="rect">
            <a:avLst/>
          </a:prstGeom>
          <a:noFill/>
          <a:ln w="9525">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1600" dirty="0"/>
              <a:t>Å stille høye etiske krav til oss selv, i</a:t>
            </a:r>
            <a:br>
              <a:rPr lang="nb-NO" sz="1600" dirty="0"/>
            </a:br>
            <a:r>
              <a:rPr lang="nb-NO" sz="1600" dirty="0"/>
              <a:t>yrke og samfunnsliv, og vise respekt </a:t>
            </a:r>
            <a:br>
              <a:rPr lang="nb-NO" sz="1600" dirty="0"/>
            </a:br>
            <a:r>
              <a:rPr lang="nb-NO" sz="1600" dirty="0"/>
              <a:t>og forståelse for alt nyttig arbeid.  </a:t>
            </a:r>
          </a:p>
        </p:txBody>
      </p:sp>
      <p:sp>
        <p:nvSpPr>
          <p:cNvPr id="47116" name="TekstSylinder 15"/>
          <p:cNvSpPr txBox="1">
            <a:spLocks noChangeArrowheads="1"/>
          </p:cNvSpPr>
          <p:nvPr/>
        </p:nvSpPr>
        <p:spPr bwMode="auto">
          <a:xfrm>
            <a:off x="4962525" y="4110038"/>
            <a:ext cx="4073525" cy="831850"/>
          </a:xfrm>
          <a:prstGeom prst="rect">
            <a:avLst/>
          </a:prstGeom>
          <a:noFill/>
          <a:ln w="9525">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1600"/>
              <a:t>Å arbeide for internasjonal forståelse og </a:t>
            </a:r>
            <a:br>
              <a:rPr lang="nb-NO" sz="1600"/>
            </a:br>
            <a:r>
              <a:rPr lang="nb-NO" sz="1600"/>
              <a:t>fred gjennom vennskap over lande-grensene mellom mennesker fra alle yrker. </a:t>
            </a:r>
          </a:p>
        </p:txBody>
      </p:sp>
      <p:sp>
        <p:nvSpPr>
          <p:cNvPr id="47117" name="TekstSylinder 16"/>
          <p:cNvSpPr txBox="1">
            <a:spLocks noChangeArrowheads="1"/>
          </p:cNvSpPr>
          <p:nvPr/>
        </p:nvSpPr>
        <p:spPr bwMode="auto">
          <a:xfrm>
            <a:off x="4940300" y="5157788"/>
            <a:ext cx="4095750" cy="584200"/>
          </a:xfrm>
          <a:prstGeom prst="rect">
            <a:avLst/>
          </a:prstGeom>
          <a:noFill/>
          <a:ln w="9525">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1600" dirty="0" err="1"/>
              <a:t>Rotarys</a:t>
            </a:r>
            <a:r>
              <a:rPr lang="nb-NO" sz="1600" dirty="0"/>
              <a:t> ungdomssatsing: RYLA, ungdomsutveksling, </a:t>
            </a:r>
            <a:r>
              <a:rPr lang="nb-NO" sz="1600" dirty="0" err="1"/>
              <a:t>Rotaract</a:t>
            </a:r>
            <a:r>
              <a:rPr lang="nb-NO" sz="1600" dirty="0"/>
              <a:t> m.m. </a:t>
            </a:r>
          </a:p>
        </p:txBody>
      </p:sp>
      <p:sp>
        <p:nvSpPr>
          <p:cNvPr id="47118" name="TekstSylinder 17"/>
          <p:cNvSpPr txBox="1">
            <a:spLocks noChangeArrowheads="1"/>
          </p:cNvSpPr>
          <p:nvPr/>
        </p:nvSpPr>
        <p:spPr bwMode="auto">
          <a:xfrm>
            <a:off x="4932363" y="1628775"/>
            <a:ext cx="3959225" cy="338138"/>
          </a:xfrm>
          <a:prstGeom prst="rect">
            <a:avLst/>
          </a:prstGeom>
          <a:noFill/>
          <a:ln w="9525">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1600" dirty="0"/>
              <a:t>Å lære våre medmennesker å kjenne.</a:t>
            </a:r>
          </a:p>
        </p:txBody>
      </p:sp>
      <p:pic>
        <p:nvPicPr>
          <p:cNvPr id="47119" name="Picture 4" descr="Logo-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12088" y="5876925"/>
            <a:ext cx="1079500" cy="5111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4" name="Pil mot venstre og høyre 23"/>
          <p:cNvSpPr/>
          <p:nvPr/>
        </p:nvSpPr>
        <p:spPr>
          <a:xfrm>
            <a:off x="4100513" y="3432175"/>
            <a:ext cx="719137" cy="139700"/>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800"/>
          </a:p>
        </p:txBody>
      </p:sp>
      <p:sp>
        <p:nvSpPr>
          <p:cNvPr id="26" name="Pil mot venstre og høyre 25"/>
          <p:cNvSpPr/>
          <p:nvPr/>
        </p:nvSpPr>
        <p:spPr>
          <a:xfrm>
            <a:off x="4140200" y="1773238"/>
            <a:ext cx="719138" cy="139700"/>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800"/>
          </a:p>
        </p:txBody>
      </p:sp>
      <p:sp>
        <p:nvSpPr>
          <p:cNvPr id="27" name="Pil mot venstre og høyre 26"/>
          <p:cNvSpPr/>
          <p:nvPr/>
        </p:nvSpPr>
        <p:spPr>
          <a:xfrm>
            <a:off x="4140200" y="2636838"/>
            <a:ext cx="719138" cy="139700"/>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800"/>
          </a:p>
        </p:txBody>
      </p:sp>
      <p:sp>
        <p:nvSpPr>
          <p:cNvPr id="28" name="Pil mot venstre og høyre 27"/>
          <p:cNvSpPr/>
          <p:nvPr/>
        </p:nvSpPr>
        <p:spPr>
          <a:xfrm>
            <a:off x="4140200" y="4368800"/>
            <a:ext cx="719138" cy="139700"/>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800"/>
          </a:p>
        </p:txBody>
      </p:sp>
      <p:sp>
        <p:nvSpPr>
          <p:cNvPr id="29" name="Pil mot venstre og høyre 28"/>
          <p:cNvSpPr/>
          <p:nvPr/>
        </p:nvSpPr>
        <p:spPr>
          <a:xfrm>
            <a:off x="4140200" y="5376863"/>
            <a:ext cx="719138" cy="139700"/>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800"/>
          </a:p>
        </p:txBody>
      </p:sp>
      <p:sp>
        <p:nvSpPr>
          <p:cNvPr id="2" name="Tittel 1"/>
          <p:cNvSpPr>
            <a:spLocks noGrp="1"/>
          </p:cNvSpPr>
          <p:nvPr>
            <p:ph type="title"/>
          </p:nvPr>
        </p:nvSpPr>
        <p:spPr/>
        <p:txBody>
          <a:bodyPr/>
          <a:lstStyle/>
          <a:p>
            <a:r>
              <a:rPr lang="en-GB" dirty="0"/>
              <a:t>TJENESTEOMRÅDENE - DE FEM AVENYER</a:t>
            </a:r>
          </a:p>
        </p:txBody>
      </p:sp>
    </p:spTree>
    <p:extLst>
      <p:ext uri="{BB962C8B-B14F-4D97-AF65-F5344CB8AC3E}">
        <p14:creationId xmlns:p14="http://schemas.microsoft.com/office/powerpoint/2010/main" val="284457872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TJENESTER - KOMITEER - PROSJEKTER I BERGENHUS</a:t>
            </a:r>
          </a:p>
        </p:txBody>
      </p:sp>
      <p:grpSp>
        <p:nvGrpSpPr>
          <p:cNvPr id="56345" name="Group 32"/>
          <p:cNvGrpSpPr>
            <a:grpSpLocks/>
          </p:cNvGrpSpPr>
          <p:nvPr/>
        </p:nvGrpSpPr>
        <p:grpSpPr bwMode="auto">
          <a:xfrm>
            <a:off x="1115616" y="1052736"/>
            <a:ext cx="7391400" cy="1600200"/>
            <a:chOff x="720" y="720"/>
            <a:chExt cx="4656" cy="1008"/>
          </a:xfrm>
        </p:grpSpPr>
        <p:grpSp>
          <p:nvGrpSpPr>
            <p:cNvPr id="56346" name="Group 33"/>
            <p:cNvGrpSpPr>
              <a:grpSpLocks/>
            </p:cNvGrpSpPr>
            <p:nvPr/>
          </p:nvGrpSpPr>
          <p:grpSpPr bwMode="auto">
            <a:xfrm>
              <a:off x="720" y="1344"/>
              <a:ext cx="864" cy="384"/>
              <a:chOff x="1440" y="1200"/>
              <a:chExt cx="864" cy="384"/>
            </a:xfrm>
          </p:grpSpPr>
          <p:sp>
            <p:nvSpPr>
              <p:cNvPr id="22572" name="Rectangle 34"/>
              <p:cNvSpPr>
                <a:spLocks noChangeArrowheads="1"/>
              </p:cNvSpPr>
              <p:nvPr/>
            </p:nvSpPr>
            <p:spPr bwMode="auto">
              <a:xfrm>
                <a:off x="1440" y="1200"/>
                <a:ext cx="816" cy="384"/>
              </a:xfrm>
              <a:prstGeom prst="rect">
                <a:avLst/>
              </a:prstGeom>
              <a:solidFill>
                <a:srgbClr val="33CCFF"/>
              </a:solidFill>
              <a:ln>
                <a:noFill/>
              </a:ln>
              <a:effectLst>
                <a:outerShdw blurRad="63500" dist="107763" dir="2700000" algn="ctr" rotWithShape="0">
                  <a:schemeClr val="bg2">
                    <a:alpha val="74998"/>
                  </a:schemeClr>
                </a:outerShdw>
              </a:effectLst>
              <a:extLs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txBody>
              <a:bodyPr wrap="none" anchor="ctr"/>
              <a:lstStyle/>
              <a:p>
                <a:pPr>
                  <a:defRPr/>
                </a:pPr>
                <a:endParaRPr lang="nb-NO" sz="1800">
                  <a:solidFill>
                    <a:srgbClr val="00246C"/>
                  </a:solidFill>
                  <a:latin typeface="Arial" panose="020B0604020202020204" pitchFamily="34" charset="0"/>
                  <a:ea typeface="+mn-ea"/>
                  <a:cs typeface="+mn-cs"/>
                </a:endParaRPr>
              </a:p>
            </p:txBody>
          </p:sp>
          <p:sp>
            <p:nvSpPr>
              <p:cNvPr id="22573" name="Text Box 35"/>
              <p:cNvSpPr txBox="1">
                <a:spLocks noChangeArrowheads="1"/>
              </p:cNvSpPr>
              <p:nvPr/>
            </p:nvSpPr>
            <p:spPr bwMode="auto">
              <a:xfrm>
                <a:off x="1440" y="1248"/>
                <a:ext cx="864" cy="173"/>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algn="ctr">
                  <a:spcBef>
                    <a:spcPct val="50000"/>
                  </a:spcBef>
                  <a:defRPr/>
                </a:pPr>
                <a:r>
                  <a:rPr lang="nb-NO" sz="1200" b="1" dirty="0" err="1">
                    <a:solidFill>
                      <a:srgbClr val="00246C"/>
                    </a:solidFill>
                    <a:latin typeface="Comic Sans MS" charset="0"/>
                    <a:cs typeface="+mn-cs"/>
                  </a:rPr>
                  <a:t>Rota</a:t>
                </a:r>
                <a:r>
                  <a:rPr lang="nb-NO" sz="1200" b="1" dirty="0" err="1">
                    <a:solidFill>
                      <a:srgbClr val="FF0000"/>
                    </a:solidFill>
                    <a:latin typeface="Comic Sans MS" charset="0"/>
                    <a:cs typeface="+mn-cs"/>
                  </a:rPr>
                  <a:t>x</a:t>
                </a:r>
                <a:r>
                  <a:rPr lang="nb-NO" sz="1200" b="1" dirty="0" err="1">
                    <a:solidFill>
                      <a:srgbClr val="00246C"/>
                    </a:solidFill>
                    <a:latin typeface="Comic Sans MS" charset="0"/>
                    <a:cs typeface="+mn-cs"/>
                  </a:rPr>
                  <a:t>ion</a:t>
                </a:r>
                <a:r>
                  <a:rPr lang="nb-NO" sz="1200" b="1" dirty="0">
                    <a:solidFill>
                      <a:srgbClr val="00246C"/>
                    </a:solidFill>
                    <a:latin typeface="Comic Sans MS" charset="0"/>
                    <a:cs typeface="+mn-cs"/>
                  </a:rPr>
                  <a:t>      </a:t>
                </a:r>
              </a:p>
            </p:txBody>
          </p:sp>
        </p:grpSp>
        <p:sp>
          <p:nvSpPr>
            <p:cNvPr id="22558" name="Rectangle 36"/>
            <p:cNvSpPr>
              <a:spLocks noChangeArrowheads="1"/>
            </p:cNvSpPr>
            <p:nvPr/>
          </p:nvSpPr>
          <p:spPr bwMode="auto">
            <a:xfrm>
              <a:off x="1680" y="1344"/>
              <a:ext cx="816" cy="384"/>
            </a:xfrm>
            <a:prstGeom prst="rect">
              <a:avLst/>
            </a:prstGeom>
            <a:solidFill>
              <a:srgbClr val="33CCFF"/>
            </a:solidFill>
            <a:ln>
              <a:noFill/>
            </a:ln>
            <a:effectLst>
              <a:outerShdw blurRad="63500" dist="107763" dir="2700000" algn="ctr" rotWithShape="0">
                <a:schemeClr val="bg2">
                  <a:alpha val="74998"/>
                </a:schemeClr>
              </a:outerShdw>
            </a:effectLst>
            <a:extLs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txBody>
            <a:bodyPr wrap="none" anchor="ctr"/>
            <a:lstStyle/>
            <a:p>
              <a:pPr algn="ctr">
                <a:defRPr/>
              </a:pPr>
              <a:r>
                <a:rPr lang="nb-NO" sz="1200" b="1">
                  <a:solidFill>
                    <a:srgbClr val="00246C"/>
                  </a:solidFill>
                  <a:latin typeface="Arial" panose="020B0604020202020204" pitchFamily="34" charset="0"/>
                  <a:ea typeface="+mn-ea"/>
                  <a:cs typeface="+mn-cs"/>
                </a:rPr>
                <a:t>Kommunikasjon</a:t>
              </a:r>
              <a:br>
                <a:rPr lang="nb-NO" sz="1200" b="1">
                  <a:solidFill>
                    <a:srgbClr val="00246C"/>
                  </a:solidFill>
                  <a:latin typeface="Arial" panose="020B0604020202020204" pitchFamily="34" charset="0"/>
                  <a:ea typeface="+mn-ea"/>
                  <a:cs typeface="+mn-cs"/>
                </a:rPr>
              </a:br>
              <a:endParaRPr lang="nb-NO" sz="1200" b="1">
                <a:solidFill>
                  <a:srgbClr val="00246C"/>
                </a:solidFill>
                <a:latin typeface="Arial" panose="020B0604020202020204" pitchFamily="34" charset="0"/>
                <a:ea typeface="+mn-ea"/>
                <a:cs typeface="+mn-cs"/>
              </a:endParaRPr>
            </a:p>
          </p:txBody>
        </p:sp>
        <p:sp>
          <p:nvSpPr>
            <p:cNvPr id="22559" name="Rectangle 37"/>
            <p:cNvSpPr>
              <a:spLocks noChangeArrowheads="1"/>
            </p:cNvSpPr>
            <p:nvPr/>
          </p:nvSpPr>
          <p:spPr bwMode="auto">
            <a:xfrm>
              <a:off x="2640" y="1344"/>
              <a:ext cx="816" cy="384"/>
            </a:xfrm>
            <a:prstGeom prst="rect">
              <a:avLst/>
            </a:prstGeom>
            <a:solidFill>
              <a:srgbClr val="33CCFF"/>
            </a:solidFill>
            <a:ln>
              <a:noFill/>
            </a:ln>
            <a:effectLst>
              <a:outerShdw blurRad="63500" dist="107763" dir="2700000" algn="ctr" rotWithShape="0">
                <a:schemeClr val="bg2">
                  <a:alpha val="74998"/>
                </a:schemeClr>
              </a:outerShdw>
            </a:effectLst>
            <a:extLs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txBody>
            <a:bodyPr wrap="none" anchor="ctr"/>
            <a:lstStyle/>
            <a:p>
              <a:pPr algn="ctr">
                <a:defRPr/>
              </a:pPr>
              <a:r>
                <a:rPr lang="nb-NO" sz="1200" b="1">
                  <a:solidFill>
                    <a:srgbClr val="00246C"/>
                  </a:solidFill>
                  <a:latin typeface="Arial" panose="020B0604020202020204" pitchFamily="34" charset="0"/>
                  <a:ea typeface="+mn-ea"/>
                  <a:cs typeface="+mn-cs"/>
                </a:rPr>
                <a:t>Medlemskap</a:t>
              </a:r>
              <a:br>
                <a:rPr lang="nb-NO" sz="1200" b="1">
                  <a:solidFill>
                    <a:srgbClr val="00246C"/>
                  </a:solidFill>
                  <a:latin typeface="Arial" panose="020B0604020202020204" pitchFamily="34" charset="0"/>
                  <a:ea typeface="+mn-ea"/>
                  <a:cs typeface="+mn-cs"/>
                </a:rPr>
              </a:br>
              <a:endParaRPr lang="nb-NO" sz="1200" b="1">
                <a:solidFill>
                  <a:srgbClr val="00246C"/>
                </a:solidFill>
                <a:latin typeface="Arial" panose="020B0604020202020204" pitchFamily="34" charset="0"/>
                <a:ea typeface="+mn-ea"/>
                <a:cs typeface="+mn-cs"/>
              </a:endParaRPr>
            </a:p>
          </p:txBody>
        </p:sp>
        <p:sp>
          <p:nvSpPr>
            <p:cNvPr id="22560" name="Rectangle 38"/>
            <p:cNvSpPr>
              <a:spLocks noChangeArrowheads="1"/>
            </p:cNvSpPr>
            <p:nvPr/>
          </p:nvSpPr>
          <p:spPr bwMode="auto">
            <a:xfrm>
              <a:off x="3600" y="1344"/>
              <a:ext cx="816" cy="384"/>
            </a:xfrm>
            <a:prstGeom prst="rect">
              <a:avLst/>
            </a:prstGeom>
            <a:solidFill>
              <a:srgbClr val="33CCFF"/>
            </a:solidFill>
            <a:ln>
              <a:noFill/>
            </a:ln>
            <a:effectLst>
              <a:outerShdw blurRad="63500" dist="107763" dir="2700000" algn="ctr" rotWithShape="0">
                <a:schemeClr val="bg2">
                  <a:alpha val="74998"/>
                </a:schemeClr>
              </a:outerShdw>
            </a:effectLst>
            <a:extLs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txBody>
            <a:bodyPr wrap="none" anchor="ctr"/>
            <a:lstStyle/>
            <a:p>
              <a:pPr algn="ctr">
                <a:defRPr/>
              </a:pPr>
              <a:endParaRPr lang="nb-NO" sz="1200">
                <a:solidFill>
                  <a:srgbClr val="00246C"/>
                </a:solidFill>
                <a:latin typeface="Comic Sans MS" charset="0"/>
                <a:ea typeface="+mn-ea"/>
                <a:cs typeface="+mn-cs"/>
              </a:endParaRPr>
            </a:p>
          </p:txBody>
        </p:sp>
        <p:sp>
          <p:nvSpPr>
            <p:cNvPr id="22561" name="Rectangle 39"/>
            <p:cNvSpPr>
              <a:spLocks noChangeArrowheads="1"/>
            </p:cNvSpPr>
            <p:nvPr/>
          </p:nvSpPr>
          <p:spPr bwMode="auto">
            <a:xfrm>
              <a:off x="4560" y="1344"/>
              <a:ext cx="816" cy="384"/>
            </a:xfrm>
            <a:prstGeom prst="rect">
              <a:avLst/>
            </a:prstGeom>
            <a:solidFill>
              <a:srgbClr val="33CCFF"/>
            </a:solidFill>
            <a:ln>
              <a:noFill/>
            </a:ln>
            <a:effectLst>
              <a:outerShdw blurRad="63500" dist="107763" dir="2700000" algn="ctr" rotWithShape="0">
                <a:schemeClr val="bg2">
                  <a:alpha val="74998"/>
                </a:schemeClr>
              </a:outerShdw>
            </a:effectLst>
            <a:extLs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txBody>
            <a:bodyPr wrap="none" anchor="ctr"/>
            <a:lstStyle/>
            <a:p>
              <a:pPr algn="ctr">
                <a:defRPr/>
              </a:pPr>
              <a:endParaRPr lang="nb-NO" sz="1200">
                <a:solidFill>
                  <a:srgbClr val="00246C"/>
                </a:solidFill>
                <a:latin typeface="Arial" panose="020B0604020202020204" pitchFamily="34" charset="0"/>
                <a:ea typeface="+mn-ea"/>
                <a:cs typeface="+mn-cs"/>
              </a:endParaRPr>
            </a:p>
          </p:txBody>
        </p:sp>
        <p:sp>
          <p:nvSpPr>
            <p:cNvPr id="22562" name="Text Box 40"/>
            <p:cNvSpPr txBox="1">
              <a:spLocks noChangeArrowheads="1"/>
            </p:cNvSpPr>
            <p:nvPr/>
          </p:nvSpPr>
          <p:spPr bwMode="auto">
            <a:xfrm>
              <a:off x="3601" y="1389"/>
              <a:ext cx="838" cy="174"/>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algn="ctr">
                <a:defRPr/>
              </a:pPr>
              <a:r>
                <a:rPr lang="nb-NO" sz="1200" b="1">
                  <a:solidFill>
                    <a:srgbClr val="00246C"/>
                  </a:solidFill>
                  <a:cs typeface="+mn-cs"/>
                </a:rPr>
                <a:t>Serviceprosjekt</a:t>
              </a:r>
            </a:p>
          </p:txBody>
        </p:sp>
        <p:sp>
          <p:nvSpPr>
            <p:cNvPr id="22563" name="Text Box 41"/>
            <p:cNvSpPr txBox="1">
              <a:spLocks noChangeArrowheads="1"/>
            </p:cNvSpPr>
            <p:nvPr/>
          </p:nvSpPr>
          <p:spPr bwMode="auto">
            <a:xfrm>
              <a:off x="4596" y="1341"/>
              <a:ext cx="720" cy="291"/>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algn="ctr">
                <a:defRPr/>
              </a:pPr>
              <a:r>
                <a:rPr lang="nb-NO" sz="1200" b="1">
                  <a:solidFill>
                    <a:srgbClr val="00246C"/>
                  </a:solidFill>
                  <a:cs typeface="+mn-cs"/>
                </a:rPr>
                <a:t>Internasjonal</a:t>
              </a:r>
            </a:p>
            <a:p>
              <a:pPr algn="ctr">
                <a:defRPr/>
              </a:pPr>
              <a:r>
                <a:rPr lang="nb-NO" sz="1200" b="1">
                  <a:solidFill>
                    <a:srgbClr val="00246C"/>
                  </a:solidFill>
                  <a:cs typeface="+mn-cs"/>
                </a:rPr>
                <a:t>komite</a:t>
              </a:r>
            </a:p>
          </p:txBody>
        </p:sp>
        <p:sp>
          <p:nvSpPr>
            <p:cNvPr id="22564" name="Line 42"/>
            <p:cNvSpPr>
              <a:spLocks noChangeShapeType="1"/>
            </p:cNvSpPr>
            <p:nvPr/>
          </p:nvSpPr>
          <p:spPr bwMode="auto">
            <a:xfrm>
              <a:off x="1152" y="1248"/>
              <a:ext cx="3792" cy="0"/>
            </a:xfrm>
            <a:prstGeom prst="line">
              <a:avLst/>
            </a:prstGeom>
            <a:noFill/>
            <a:ln w="9525">
              <a:solidFill>
                <a:schemeClr val="tx1"/>
              </a:solidFill>
              <a:round/>
              <a:headEnd/>
              <a:tailEn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eaLnBrk="0" hangingPunct="0">
                <a:defRPr/>
              </a:pPr>
              <a:endParaRPr lang="en-GB" sz="1800">
                <a:solidFill>
                  <a:srgbClr val="00246C"/>
                </a:solidFill>
                <a:latin typeface="Arial" panose="020B0604020202020204" pitchFamily="34" charset="0"/>
                <a:ea typeface="+mn-ea"/>
                <a:cs typeface="+mn-cs"/>
              </a:endParaRPr>
            </a:p>
          </p:txBody>
        </p:sp>
        <p:sp>
          <p:nvSpPr>
            <p:cNvPr id="22565" name="Line 43"/>
            <p:cNvSpPr>
              <a:spLocks noChangeShapeType="1"/>
            </p:cNvSpPr>
            <p:nvPr/>
          </p:nvSpPr>
          <p:spPr bwMode="auto">
            <a:xfrm>
              <a:off x="4944" y="1248"/>
              <a:ext cx="0" cy="96"/>
            </a:xfrm>
            <a:prstGeom prst="line">
              <a:avLst/>
            </a:prstGeom>
            <a:noFill/>
            <a:ln w="9525">
              <a:solidFill>
                <a:schemeClr val="tx1"/>
              </a:solidFill>
              <a:round/>
              <a:headEnd/>
              <a:tailEn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eaLnBrk="0" hangingPunct="0">
                <a:defRPr/>
              </a:pPr>
              <a:endParaRPr lang="en-GB" sz="1800">
                <a:solidFill>
                  <a:srgbClr val="00246C"/>
                </a:solidFill>
                <a:latin typeface="Arial" panose="020B0604020202020204" pitchFamily="34" charset="0"/>
                <a:ea typeface="+mn-ea"/>
                <a:cs typeface="+mn-cs"/>
              </a:endParaRPr>
            </a:p>
          </p:txBody>
        </p:sp>
        <p:sp>
          <p:nvSpPr>
            <p:cNvPr id="22566" name="Line 44"/>
            <p:cNvSpPr>
              <a:spLocks noChangeShapeType="1"/>
            </p:cNvSpPr>
            <p:nvPr/>
          </p:nvSpPr>
          <p:spPr bwMode="auto">
            <a:xfrm>
              <a:off x="4032" y="1248"/>
              <a:ext cx="0" cy="96"/>
            </a:xfrm>
            <a:prstGeom prst="line">
              <a:avLst/>
            </a:prstGeom>
            <a:noFill/>
            <a:ln w="9525">
              <a:solidFill>
                <a:schemeClr val="tx1"/>
              </a:solidFill>
              <a:round/>
              <a:headEnd/>
              <a:tailEn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eaLnBrk="0" hangingPunct="0">
                <a:defRPr/>
              </a:pPr>
              <a:endParaRPr lang="en-GB" sz="1800">
                <a:solidFill>
                  <a:srgbClr val="00246C"/>
                </a:solidFill>
                <a:latin typeface="Arial" panose="020B0604020202020204" pitchFamily="34" charset="0"/>
                <a:ea typeface="+mn-ea"/>
                <a:cs typeface="+mn-cs"/>
              </a:endParaRPr>
            </a:p>
          </p:txBody>
        </p:sp>
        <p:sp>
          <p:nvSpPr>
            <p:cNvPr id="22567" name="Line 45"/>
            <p:cNvSpPr>
              <a:spLocks noChangeShapeType="1"/>
            </p:cNvSpPr>
            <p:nvPr/>
          </p:nvSpPr>
          <p:spPr bwMode="auto">
            <a:xfrm>
              <a:off x="3072" y="1152"/>
              <a:ext cx="0" cy="192"/>
            </a:xfrm>
            <a:prstGeom prst="line">
              <a:avLst/>
            </a:prstGeom>
            <a:noFill/>
            <a:ln w="9525">
              <a:solidFill>
                <a:schemeClr val="tx1"/>
              </a:solidFill>
              <a:round/>
              <a:headEnd/>
              <a:tailEn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eaLnBrk="0" hangingPunct="0">
                <a:defRPr/>
              </a:pPr>
              <a:endParaRPr lang="en-GB" sz="1800">
                <a:solidFill>
                  <a:srgbClr val="00246C"/>
                </a:solidFill>
                <a:latin typeface="Arial" panose="020B0604020202020204" pitchFamily="34" charset="0"/>
                <a:ea typeface="+mn-ea"/>
                <a:cs typeface="+mn-cs"/>
              </a:endParaRPr>
            </a:p>
          </p:txBody>
        </p:sp>
        <p:sp>
          <p:nvSpPr>
            <p:cNvPr id="22568" name="Line 46"/>
            <p:cNvSpPr>
              <a:spLocks noChangeShapeType="1"/>
            </p:cNvSpPr>
            <p:nvPr/>
          </p:nvSpPr>
          <p:spPr bwMode="auto">
            <a:xfrm>
              <a:off x="2064" y="1248"/>
              <a:ext cx="0" cy="96"/>
            </a:xfrm>
            <a:prstGeom prst="line">
              <a:avLst/>
            </a:prstGeom>
            <a:noFill/>
            <a:ln w="9525">
              <a:solidFill>
                <a:schemeClr val="tx1"/>
              </a:solidFill>
              <a:round/>
              <a:headEnd/>
              <a:tailEn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eaLnBrk="0" hangingPunct="0">
                <a:defRPr/>
              </a:pPr>
              <a:endParaRPr lang="en-GB" sz="1800">
                <a:solidFill>
                  <a:srgbClr val="00246C"/>
                </a:solidFill>
                <a:latin typeface="Arial" panose="020B0604020202020204" pitchFamily="34" charset="0"/>
                <a:ea typeface="+mn-ea"/>
                <a:cs typeface="+mn-cs"/>
              </a:endParaRPr>
            </a:p>
          </p:txBody>
        </p:sp>
        <p:sp>
          <p:nvSpPr>
            <p:cNvPr id="22569" name="Line 47"/>
            <p:cNvSpPr>
              <a:spLocks noChangeShapeType="1"/>
            </p:cNvSpPr>
            <p:nvPr/>
          </p:nvSpPr>
          <p:spPr bwMode="auto">
            <a:xfrm>
              <a:off x="1152" y="1248"/>
              <a:ext cx="0" cy="96"/>
            </a:xfrm>
            <a:prstGeom prst="line">
              <a:avLst/>
            </a:prstGeom>
            <a:noFill/>
            <a:ln w="9525">
              <a:solidFill>
                <a:schemeClr val="tx1"/>
              </a:solidFill>
              <a:round/>
              <a:headEnd/>
              <a:tailEn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eaLnBrk="0" hangingPunct="0">
                <a:defRPr/>
              </a:pPr>
              <a:endParaRPr lang="en-GB" sz="1800">
                <a:solidFill>
                  <a:srgbClr val="00246C"/>
                </a:solidFill>
                <a:latin typeface="Arial" panose="020B0604020202020204" pitchFamily="34" charset="0"/>
                <a:ea typeface="+mn-ea"/>
                <a:cs typeface="+mn-cs"/>
              </a:endParaRPr>
            </a:p>
          </p:txBody>
        </p:sp>
        <p:sp>
          <p:nvSpPr>
            <p:cNvPr id="22570" name="Rectangle 48"/>
            <p:cNvSpPr>
              <a:spLocks noChangeArrowheads="1"/>
            </p:cNvSpPr>
            <p:nvPr/>
          </p:nvSpPr>
          <p:spPr bwMode="auto">
            <a:xfrm>
              <a:off x="2640" y="720"/>
              <a:ext cx="816" cy="384"/>
            </a:xfrm>
            <a:prstGeom prst="rect">
              <a:avLst/>
            </a:prstGeom>
            <a:solidFill>
              <a:srgbClr val="33CCFF"/>
            </a:solidFill>
            <a:ln>
              <a:noFill/>
            </a:ln>
            <a:effectLst>
              <a:outerShdw blurRad="63500" dist="107763" dir="2700000" algn="ctr" rotWithShape="0">
                <a:schemeClr val="bg2">
                  <a:alpha val="74998"/>
                </a:schemeClr>
              </a:outerShdw>
            </a:effectLst>
            <a:extLs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txBody>
            <a:bodyPr wrap="none" anchor="ctr"/>
            <a:lstStyle/>
            <a:p>
              <a:pPr algn="ctr">
                <a:defRPr/>
              </a:pPr>
              <a:r>
                <a:rPr lang="nb-NO" sz="1200" b="1" dirty="0">
                  <a:solidFill>
                    <a:srgbClr val="00246C"/>
                  </a:solidFill>
                  <a:latin typeface="Comic Sans MS" charset="0"/>
                  <a:ea typeface="+mn-ea"/>
                  <a:cs typeface="+mn-cs"/>
                </a:rPr>
                <a:t>STYRET</a:t>
              </a:r>
            </a:p>
          </p:txBody>
        </p:sp>
        <p:sp>
          <p:nvSpPr>
            <p:cNvPr id="22571" name="Line 49"/>
            <p:cNvSpPr>
              <a:spLocks noChangeShapeType="1"/>
            </p:cNvSpPr>
            <p:nvPr/>
          </p:nvSpPr>
          <p:spPr bwMode="auto">
            <a:xfrm>
              <a:off x="3072" y="1104"/>
              <a:ext cx="0" cy="144"/>
            </a:xfrm>
            <a:prstGeom prst="line">
              <a:avLst/>
            </a:prstGeom>
            <a:noFill/>
            <a:ln w="9525">
              <a:solidFill>
                <a:schemeClr val="tx1"/>
              </a:solidFill>
              <a:round/>
              <a:headEnd/>
              <a:tailEn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eaLnBrk="0" hangingPunct="0">
                <a:defRPr/>
              </a:pPr>
              <a:endParaRPr lang="en-GB" sz="1800">
                <a:solidFill>
                  <a:srgbClr val="00246C"/>
                </a:solidFill>
                <a:latin typeface="Arial" panose="020B0604020202020204" pitchFamily="34" charset="0"/>
                <a:ea typeface="+mn-ea"/>
                <a:cs typeface="+mn-cs"/>
              </a:endParaRPr>
            </a:p>
          </p:txBody>
        </p:sp>
      </p:grpSp>
      <p:sp>
        <p:nvSpPr>
          <p:cNvPr id="123955" name="Text Box 51"/>
          <p:cNvSpPr txBox="1">
            <a:spLocks noChangeArrowheads="1"/>
          </p:cNvSpPr>
          <p:nvPr/>
        </p:nvSpPr>
        <p:spPr bwMode="auto">
          <a:xfrm>
            <a:off x="4163616" y="3048670"/>
            <a:ext cx="4751388" cy="1709738"/>
          </a:xfrm>
          <a:prstGeom prst="rect">
            <a:avLst/>
          </a:prstGeom>
          <a:solidFill>
            <a:srgbClr val="FFFF00"/>
          </a:solidFill>
          <a:ln>
            <a:noFill/>
          </a:ln>
          <a:effectLst>
            <a:outerShdw blurRad="63500" dist="107763" dir="2700000" algn="ctr" rotWithShape="0">
              <a:schemeClr val="bg2">
                <a:alpha val="74998"/>
              </a:schemeClr>
            </a:outerShdw>
          </a:effectLst>
          <a:extLs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a:defRPr/>
            </a:pPr>
            <a:r>
              <a:rPr lang="nb-NO" sz="800" dirty="0">
                <a:solidFill>
                  <a:srgbClr val="00246C"/>
                </a:solidFill>
                <a:cs typeface="+mn-cs"/>
              </a:rPr>
              <a:t> </a:t>
            </a:r>
            <a:br>
              <a:rPr lang="nb-NO" sz="800" dirty="0">
                <a:solidFill>
                  <a:srgbClr val="00246C"/>
                </a:solidFill>
                <a:cs typeface="+mn-cs"/>
              </a:rPr>
            </a:br>
            <a:r>
              <a:rPr lang="nb-NO" sz="1800" dirty="0">
                <a:solidFill>
                  <a:srgbClr val="00246C"/>
                </a:solidFill>
                <a:cs typeface="+mn-cs"/>
              </a:rPr>
              <a:t> Komitéene har </a:t>
            </a:r>
            <a:r>
              <a:rPr lang="nb-NO" sz="1800" b="1" dirty="0">
                <a:solidFill>
                  <a:srgbClr val="00246C"/>
                </a:solidFill>
                <a:cs typeface="+mn-cs"/>
              </a:rPr>
              <a:t>MEDLEMMER</a:t>
            </a:r>
            <a:r>
              <a:rPr lang="nb-NO" sz="1800" dirty="0">
                <a:solidFill>
                  <a:srgbClr val="00246C"/>
                </a:solidFill>
                <a:cs typeface="+mn-cs"/>
              </a:rPr>
              <a:t>, </a:t>
            </a:r>
            <a:br>
              <a:rPr lang="nb-NO" sz="1800" dirty="0">
                <a:solidFill>
                  <a:srgbClr val="00246C"/>
                </a:solidFill>
                <a:cs typeface="+mn-cs"/>
              </a:rPr>
            </a:br>
            <a:br>
              <a:rPr lang="nb-NO" sz="1800" dirty="0">
                <a:solidFill>
                  <a:srgbClr val="00246C"/>
                </a:solidFill>
                <a:cs typeface="+mn-cs"/>
              </a:rPr>
            </a:br>
            <a:r>
              <a:rPr lang="nb-NO" sz="1800" dirty="0">
                <a:solidFill>
                  <a:srgbClr val="00246C"/>
                </a:solidFill>
                <a:cs typeface="+mn-cs"/>
              </a:rPr>
              <a:t> Tjenestene har </a:t>
            </a:r>
            <a:r>
              <a:rPr lang="nb-NO" sz="1800" b="1" dirty="0">
                <a:solidFill>
                  <a:srgbClr val="00246C"/>
                </a:solidFill>
                <a:cs typeface="+mn-cs"/>
              </a:rPr>
              <a:t>OPPDRAG</a:t>
            </a:r>
            <a:br>
              <a:rPr lang="nb-NO" sz="1800" b="1" dirty="0">
                <a:solidFill>
                  <a:srgbClr val="00246C"/>
                </a:solidFill>
                <a:cs typeface="+mn-cs"/>
              </a:rPr>
            </a:br>
            <a:br>
              <a:rPr lang="nb-NO" sz="1800" b="1" dirty="0">
                <a:solidFill>
                  <a:srgbClr val="00246C"/>
                </a:solidFill>
                <a:cs typeface="+mn-cs"/>
              </a:rPr>
            </a:br>
            <a:r>
              <a:rPr lang="nb-NO" sz="1800" b="1" dirty="0">
                <a:solidFill>
                  <a:srgbClr val="00246C"/>
                </a:solidFill>
                <a:cs typeface="+mn-cs"/>
              </a:rPr>
              <a:t> PROSJEKTER = Oppdrag + medlemmer</a:t>
            </a:r>
            <a:br>
              <a:rPr lang="nb-NO" sz="1800" dirty="0">
                <a:solidFill>
                  <a:srgbClr val="00246C"/>
                </a:solidFill>
                <a:cs typeface="+mn-cs"/>
              </a:rPr>
            </a:br>
            <a:endParaRPr lang="nb-NO" sz="800" dirty="0">
              <a:solidFill>
                <a:srgbClr val="00246C"/>
              </a:solidFill>
              <a:cs typeface="+mn-cs"/>
            </a:endParaRPr>
          </a:p>
        </p:txBody>
      </p:sp>
      <p:grpSp>
        <p:nvGrpSpPr>
          <p:cNvPr id="4" name="Group 3">
            <a:extLst>
              <a:ext uri="{FF2B5EF4-FFF2-40B4-BE49-F238E27FC236}">
                <a16:creationId xmlns:a16="http://schemas.microsoft.com/office/drawing/2014/main" id="{55C3414B-169C-2F42-8BF6-59F6B6C70376}"/>
              </a:ext>
            </a:extLst>
          </p:cNvPr>
          <p:cNvGrpSpPr/>
          <p:nvPr/>
        </p:nvGrpSpPr>
        <p:grpSpPr>
          <a:xfrm>
            <a:off x="179389" y="2789908"/>
            <a:ext cx="5416550" cy="3284538"/>
            <a:chOff x="179389" y="2789908"/>
            <a:chExt cx="5416550" cy="3284538"/>
          </a:xfrm>
        </p:grpSpPr>
        <p:grpSp>
          <p:nvGrpSpPr>
            <p:cNvPr id="123910" name="Group 6"/>
            <p:cNvGrpSpPr>
              <a:grpSpLocks/>
            </p:cNvGrpSpPr>
            <p:nvPr/>
          </p:nvGrpSpPr>
          <p:grpSpPr bwMode="auto">
            <a:xfrm>
              <a:off x="179389" y="2789908"/>
              <a:ext cx="5416550" cy="3284538"/>
              <a:chOff x="336" y="1913"/>
              <a:chExt cx="3412" cy="2069"/>
            </a:xfrm>
          </p:grpSpPr>
          <p:sp>
            <p:nvSpPr>
              <p:cNvPr id="22574" name="Rectangle 7"/>
              <p:cNvSpPr>
                <a:spLocks noChangeArrowheads="1"/>
              </p:cNvSpPr>
              <p:nvPr/>
            </p:nvSpPr>
            <p:spPr bwMode="auto">
              <a:xfrm>
                <a:off x="839" y="1913"/>
                <a:ext cx="2909" cy="2069"/>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lnSpc>
                    <a:spcPct val="150000"/>
                  </a:lnSpc>
                  <a:spcBef>
                    <a:spcPct val="20000"/>
                  </a:spcBef>
                  <a:defRPr/>
                </a:pPr>
                <a:r>
                  <a:rPr lang="nb-NO" b="1" dirty="0">
                    <a:solidFill>
                      <a:srgbClr val="00246C"/>
                    </a:solidFill>
                    <a:latin typeface="Arial" panose="020B0604020202020204" pitchFamily="34" charset="0"/>
                    <a:ea typeface="+mn-ea"/>
                    <a:cs typeface="+mn-cs"/>
                  </a:rPr>
                  <a:t>Klubbtjeneste</a:t>
                </a:r>
              </a:p>
              <a:p>
                <a:pPr marL="342900" indent="-342900">
                  <a:lnSpc>
                    <a:spcPct val="150000"/>
                  </a:lnSpc>
                  <a:spcBef>
                    <a:spcPct val="20000"/>
                  </a:spcBef>
                  <a:defRPr/>
                </a:pPr>
                <a:r>
                  <a:rPr lang="nb-NO" b="1" dirty="0">
                    <a:solidFill>
                      <a:srgbClr val="00246C"/>
                    </a:solidFill>
                    <a:latin typeface="Arial" panose="020B0604020202020204" pitchFamily="34" charset="0"/>
                    <a:ea typeface="+mn-ea"/>
                    <a:cs typeface="+mn-cs"/>
                  </a:rPr>
                  <a:t>Yrkestjeneste</a:t>
                </a:r>
              </a:p>
              <a:p>
                <a:pPr marL="342900" indent="-342900">
                  <a:lnSpc>
                    <a:spcPct val="150000"/>
                  </a:lnSpc>
                  <a:spcBef>
                    <a:spcPct val="20000"/>
                  </a:spcBef>
                  <a:defRPr/>
                </a:pPr>
                <a:r>
                  <a:rPr lang="nb-NO" b="1" dirty="0">
                    <a:solidFill>
                      <a:srgbClr val="00246C"/>
                    </a:solidFill>
                    <a:latin typeface="Arial" panose="020B0604020202020204" pitchFamily="34" charset="0"/>
                    <a:ea typeface="+mn-ea"/>
                    <a:cs typeface="+mn-cs"/>
                  </a:rPr>
                  <a:t>Samfunnstjeneste</a:t>
                </a:r>
              </a:p>
              <a:p>
                <a:pPr marL="342900" indent="-342900">
                  <a:lnSpc>
                    <a:spcPct val="150000"/>
                  </a:lnSpc>
                  <a:spcBef>
                    <a:spcPct val="20000"/>
                  </a:spcBef>
                  <a:defRPr/>
                </a:pPr>
                <a:r>
                  <a:rPr lang="nb-NO" b="1" dirty="0">
                    <a:solidFill>
                      <a:srgbClr val="00246C"/>
                    </a:solidFill>
                    <a:latin typeface="Arial" panose="020B0604020202020204" pitchFamily="34" charset="0"/>
                    <a:ea typeface="+mn-ea"/>
                    <a:cs typeface="+mn-cs"/>
                  </a:rPr>
                  <a:t>Internasjonal tjeneste</a:t>
                </a:r>
              </a:p>
              <a:p>
                <a:pPr marL="342900" indent="-342900">
                  <a:lnSpc>
                    <a:spcPct val="150000"/>
                  </a:lnSpc>
                  <a:spcBef>
                    <a:spcPct val="20000"/>
                  </a:spcBef>
                  <a:defRPr/>
                </a:pPr>
                <a:r>
                  <a:rPr lang="nb-NO" b="1" dirty="0">
                    <a:solidFill>
                      <a:srgbClr val="00246C"/>
                    </a:solidFill>
                  </a:rPr>
                  <a:t>Nye generasjoner</a:t>
                </a:r>
              </a:p>
              <a:p>
                <a:pPr marL="342900" indent="-342900">
                  <a:lnSpc>
                    <a:spcPct val="90000"/>
                  </a:lnSpc>
                  <a:spcBef>
                    <a:spcPct val="20000"/>
                  </a:spcBef>
                  <a:defRPr/>
                </a:pPr>
                <a:endParaRPr lang="nb-NO" b="1" dirty="0">
                  <a:solidFill>
                    <a:srgbClr val="00246C"/>
                  </a:solidFill>
                  <a:latin typeface="Arial" panose="020B0604020202020204" pitchFamily="34" charset="0"/>
                  <a:ea typeface="+mn-ea"/>
                  <a:cs typeface="+mn-cs"/>
                </a:endParaRPr>
              </a:p>
            </p:txBody>
          </p:sp>
          <p:pic>
            <p:nvPicPr>
              <p:cNvPr id="56364" name="Picture 8" descr="interna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6" y="3135"/>
                <a:ext cx="419" cy="32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6365" name="Picture 9" descr="clu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6" y="1990"/>
                <a:ext cx="365" cy="28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6366" name="Picture 10" descr="vocatio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6" y="2361"/>
                <a:ext cx="400" cy="31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6367" name="Picture 11" descr="communi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36" y="2769"/>
                <a:ext cx="400" cy="30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E677C1BC-4C9B-F74E-8E9F-3BB3920B9733}"/>
                </a:ext>
              </a:extLst>
            </p:cNvPr>
            <p:cNvPicPr>
              <a:picLocks noChangeAspect="1"/>
            </p:cNvPicPr>
            <p:nvPr/>
          </p:nvPicPr>
          <p:blipFill>
            <a:blip r:embed="rId6"/>
            <a:stretch>
              <a:fillRect/>
            </a:stretch>
          </p:blipFill>
          <p:spPr>
            <a:xfrm>
              <a:off x="179389" y="5373216"/>
              <a:ext cx="579438" cy="473208"/>
            </a:xfrm>
            <a:prstGeom prst="rect">
              <a:avLst/>
            </a:prstGeom>
          </p:spPr>
        </p:pic>
      </p:grpSp>
    </p:spTree>
    <p:extLst>
      <p:ext uri="{BB962C8B-B14F-4D97-AF65-F5344CB8AC3E}">
        <p14:creationId xmlns:p14="http://schemas.microsoft.com/office/powerpoint/2010/main" val="551707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955"/>
                                        </p:tgtEl>
                                        <p:attrNameLst>
                                          <p:attrName>style.visibility</p:attrName>
                                        </p:attrNameLst>
                                      </p:cBhvr>
                                      <p:to>
                                        <p:strVal val="visible"/>
                                      </p:to>
                                    </p:set>
                                    <p:anim calcmode="lin" valueType="num">
                                      <p:cBhvr additive="base">
                                        <p:cTn id="7" dur="500" fill="hold"/>
                                        <p:tgtEl>
                                          <p:spTgt spid="123955"/>
                                        </p:tgtEl>
                                        <p:attrNameLst>
                                          <p:attrName>ppt_x</p:attrName>
                                        </p:attrNameLst>
                                      </p:cBhvr>
                                      <p:tavLst>
                                        <p:tav tm="0">
                                          <p:val>
                                            <p:strVal val="#ppt_x"/>
                                          </p:val>
                                        </p:tav>
                                        <p:tav tm="100000">
                                          <p:val>
                                            <p:strVal val="#ppt_x"/>
                                          </p:val>
                                        </p:tav>
                                      </p:tavLst>
                                    </p:anim>
                                    <p:anim calcmode="lin" valueType="num">
                                      <p:cBhvr additive="base">
                                        <p:cTn id="8" dur="500" fill="hold"/>
                                        <p:tgtEl>
                                          <p:spTgt spid="1239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a:t>Komitéarbeid</a:t>
            </a:r>
          </a:p>
        </p:txBody>
      </p:sp>
      <p:sp>
        <p:nvSpPr>
          <p:cNvPr id="3" name="Plassholder for innhold 2"/>
          <p:cNvSpPr>
            <a:spLocks noGrp="1"/>
          </p:cNvSpPr>
          <p:nvPr>
            <p:ph idx="1"/>
          </p:nvPr>
        </p:nvSpPr>
        <p:spPr>
          <a:xfrm>
            <a:off x="457200" y="1219200"/>
            <a:ext cx="8507288" cy="4525963"/>
          </a:xfrm>
        </p:spPr>
        <p:txBody>
          <a:bodyPr/>
          <a:lstStyle/>
          <a:p>
            <a:r>
              <a:rPr lang="nb-NO" sz="2400" dirty="0">
                <a:latin typeface="Arial" panose="020B0604020202020204" pitchFamily="34" charset="0"/>
                <a:cs typeface="Arial" panose="020B0604020202020204" pitchFamily="34" charset="0"/>
              </a:rPr>
              <a:t>Alle medlemmer i en klubb skal delta i en komité</a:t>
            </a:r>
          </a:p>
          <a:p>
            <a:r>
              <a:rPr lang="nb-NO" sz="2400" dirty="0">
                <a:latin typeface="Arial" panose="020B0604020202020204" pitchFamily="34" charset="0"/>
                <a:cs typeface="Arial" panose="020B0604020202020204" pitchFamily="34" charset="0"/>
              </a:rPr>
              <a:t>Bergenhus RK har </a:t>
            </a:r>
            <a:r>
              <a:rPr lang="nb-NO" sz="2400" dirty="0" err="1">
                <a:latin typeface="Arial" panose="020B0604020202020204" pitchFamily="34" charset="0"/>
                <a:cs typeface="Arial" panose="020B0604020202020204" pitchFamily="34" charset="0"/>
              </a:rPr>
              <a:t>desse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komitéane</a:t>
            </a:r>
            <a:r>
              <a:rPr lang="nb-NO" sz="2400" dirty="0">
                <a:latin typeface="Arial" panose="020B0604020202020204" pitchFamily="34" charset="0"/>
                <a:cs typeface="Arial" panose="020B0604020202020204" pitchFamily="34" charset="0"/>
              </a:rPr>
              <a:t>: </a:t>
            </a:r>
          </a:p>
          <a:p>
            <a:pPr lvl="1"/>
            <a:r>
              <a:rPr lang="nb-NO" sz="2000" dirty="0">
                <a:latin typeface="Arial" panose="020B0604020202020204" pitchFamily="34" charset="0"/>
                <a:cs typeface="Arial" panose="020B0604020202020204" pitchFamily="34" charset="0"/>
              </a:rPr>
              <a:t>Festkomitéen</a:t>
            </a:r>
            <a:r>
              <a:rPr lang="nb-NO" sz="1800" dirty="0">
                <a:latin typeface="Arial" panose="020B0604020202020204" pitchFamily="34" charset="0"/>
                <a:cs typeface="Arial" panose="020B0604020202020204" pitchFamily="34" charset="0"/>
              </a:rPr>
              <a:t> </a:t>
            </a:r>
            <a:r>
              <a:rPr lang="nb-NO" sz="1600" dirty="0">
                <a:latin typeface="Arial" panose="020B0604020202020204" pitchFamily="34" charset="0"/>
                <a:cs typeface="Arial" panose="020B0604020202020204" pitchFamily="34" charset="0"/>
              </a:rPr>
              <a:t>Bygge sosialt samhold og kultur, arrangere spisemøter, blåtur</a:t>
            </a:r>
            <a:endParaRPr lang="en-GB" sz="1600" dirty="0">
              <a:latin typeface="Arial" panose="020B0604020202020204" pitchFamily="34" charset="0"/>
              <a:cs typeface="Arial" panose="020B0604020202020204" pitchFamily="34" charset="0"/>
            </a:endParaRPr>
          </a:p>
          <a:p>
            <a:pPr lvl="1"/>
            <a:r>
              <a:rPr lang="nb-NO" sz="2000" dirty="0">
                <a:latin typeface="Arial" panose="020B0604020202020204" pitchFamily="34" charset="0"/>
                <a:cs typeface="Arial" panose="020B0604020202020204" pitchFamily="34" charset="0"/>
              </a:rPr>
              <a:t>Medlemskap </a:t>
            </a:r>
            <a:r>
              <a:rPr lang="nb-NO" sz="1600" dirty="0">
                <a:latin typeface="Arial" panose="020B0604020202020204" pitchFamily="34" charset="0"/>
                <a:cs typeface="Arial" panose="020B0604020202020204" pitchFamily="34" charset="0"/>
              </a:rPr>
              <a:t>Medlemsutvikling og </a:t>
            </a:r>
            <a:r>
              <a:rPr lang="nb-NO" sz="1600" dirty="0" err="1">
                <a:latin typeface="Arial" panose="020B0604020202020204" pitchFamily="34" charset="0"/>
                <a:cs typeface="Arial" panose="020B0604020202020204" pitchFamily="34" charset="0"/>
              </a:rPr>
              <a:t>rekruttering,klassifikasjon</a:t>
            </a:r>
            <a:r>
              <a:rPr lang="nb-NO" sz="1600" dirty="0">
                <a:latin typeface="Arial" panose="020B0604020202020204" pitchFamily="34" charset="0"/>
                <a:cs typeface="Arial" panose="020B0604020202020204" pitchFamily="34" charset="0"/>
              </a:rPr>
              <a:t>, RYLA</a:t>
            </a:r>
            <a:endParaRPr lang="nb-NO" sz="2000" dirty="0">
              <a:latin typeface="Arial" panose="020B0604020202020204" pitchFamily="34" charset="0"/>
              <a:cs typeface="Arial" panose="020B0604020202020204" pitchFamily="34" charset="0"/>
            </a:endParaRPr>
          </a:p>
          <a:p>
            <a:pPr lvl="1"/>
            <a:r>
              <a:rPr lang="nb-NO" sz="2000" dirty="0">
                <a:latin typeface="Arial" panose="020B0604020202020204" pitchFamily="34" charset="0"/>
                <a:cs typeface="Arial" panose="020B0604020202020204" pitchFamily="34" charset="0"/>
              </a:rPr>
              <a:t>Sørvis </a:t>
            </a:r>
            <a:r>
              <a:rPr lang="nb-NO" sz="1600" dirty="0">
                <a:latin typeface="Arial" panose="020B0604020202020204" pitchFamily="34" charset="0"/>
                <a:cs typeface="Arial" panose="020B0604020202020204" pitchFamily="34" charset="0"/>
              </a:rPr>
              <a:t>Lokale og nasjonale prosjekt</a:t>
            </a:r>
          </a:p>
          <a:p>
            <a:pPr lvl="1"/>
            <a:r>
              <a:rPr lang="nb-NO" sz="2000" dirty="0">
                <a:latin typeface="Arial" panose="020B0604020202020204" pitchFamily="34" charset="0"/>
                <a:cs typeface="Arial" panose="020B0604020202020204" pitchFamily="34" charset="0"/>
              </a:rPr>
              <a:t>Program: </a:t>
            </a:r>
            <a:r>
              <a:rPr lang="nb-NO" sz="1600" dirty="0">
                <a:latin typeface="Arial" panose="020B0604020202020204" pitchFamily="34" charset="0"/>
                <a:cs typeface="Arial" panose="020B0604020202020204" pitchFamily="34" charset="0"/>
              </a:rPr>
              <a:t>Program som motiverer til deltagelse, gir kunnskap og beriker, (gode foredragsholdere, spise- og pratemøte, bedriftsbesøk, sosiale aktiviteter, ”3-min”)</a:t>
            </a:r>
          </a:p>
          <a:p>
            <a:pPr lvl="1"/>
            <a:r>
              <a:rPr lang="nb-NO" sz="2000" dirty="0">
                <a:latin typeface="Arial" panose="020B0604020202020204" pitchFamily="34" charset="0"/>
                <a:cs typeface="Arial" panose="020B0604020202020204" pitchFamily="34" charset="0"/>
              </a:rPr>
              <a:t>Kommunikasjon </a:t>
            </a:r>
            <a:r>
              <a:rPr lang="nb-NO" sz="1600" dirty="0">
                <a:latin typeface="Arial" panose="020B0604020202020204" pitchFamily="34" charset="0"/>
                <a:cs typeface="Arial" panose="020B0604020202020204" pitchFamily="34" charset="0"/>
              </a:rPr>
              <a:t>promotere </a:t>
            </a:r>
            <a:r>
              <a:rPr lang="nb-NO" sz="1600" dirty="0" err="1">
                <a:latin typeface="Arial" panose="020B0604020202020204" pitchFamily="34" charset="0"/>
                <a:cs typeface="Arial" panose="020B0604020202020204" pitchFamily="34" charset="0"/>
              </a:rPr>
              <a:t>Rotary</a:t>
            </a:r>
            <a:r>
              <a:rPr lang="nb-NO" sz="1600" dirty="0">
                <a:latin typeface="Arial" panose="020B0604020202020204" pitchFamily="34" charset="0"/>
                <a:cs typeface="Arial" panose="020B0604020202020204" pitchFamily="34" charset="0"/>
              </a:rPr>
              <a:t> og klubben, oppdatere nettside og </a:t>
            </a:r>
            <a:r>
              <a:rPr lang="nb-NO" sz="1600" dirty="0" err="1">
                <a:latin typeface="Arial" panose="020B0604020202020204" pitchFamily="34" charset="0"/>
                <a:cs typeface="Arial" panose="020B0604020202020204" pitchFamily="34" charset="0"/>
              </a:rPr>
              <a:t>facebookside</a:t>
            </a:r>
            <a:r>
              <a:rPr lang="nb-NO" sz="1600" dirty="0">
                <a:latin typeface="Arial" panose="020B0604020202020204" pitchFamily="34" charset="0"/>
                <a:cs typeface="Arial" panose="020B0604020202020204" pitchFamily="34" charset="0"/>
              </a:rPr>
              <a:t>, media, </a:t>
            </a:r>
            <a:r>
              <a:rPr lang="nb-NO" sz="1600" dirty="0" err="1">
                <a:latin typeface="Arial" panose="020B0604020202020204" pitchFamily="34" charset="0"/>
                <a:cs typeface="Arial" panose="020B0604020202020204" pitchFamily="34" charset="0"/>
              </a:rPr>
              <a:t>Rotaryskulen</a:t>
            </a:r>
            <a:endParaRPr lang="nb-NO" sz="1600" dirty="0">
              <a:latin typeface="Arial" panose="020B0604020202020204" pitchFamily="34" charset="0"/>
              <a:cs typeface="Arial" panose="020B0604020202020204" pitchFamily="34" charset="0"/>
            </a:endParaRPr>
          </a:p>
          <a:p>
            <a:pPr lvl="1"/>
            <a:r>
              <a:rPr lang="nb-NO" sz="2000" dirty="0">
                <a:latin typeface="Arial" panose="020B0604020202020204" pitchFamily="34" charset="0"/>
                <a:cs typeface="Arial" panose="020B0604020202020204" pitchFamily="34" charset="0"/>
              </a:rPr>
              <a:t>Internasjonal </a:t>
            </a:r>
            <a:r>
              <a:rPr lang="nb-NO" sz="1600" dirty="0">
                <a:latin typeface="Arial" panose="020B0604020202020204" pitchFamily="34" charset="0"/>
                <a:cs typeface="Arial" panose="020B0604020202020204" pitchFamily="34" charset="0"/>
              </a:rPr>
              <a:t>(</a:t>
            </a:r>
            <a:r>
              <a:rPr lang="nb-NO" sz="1600" dirty="0" err="1">
                <a:latin typeface="Arial" panose="020B0604020202020204" pitchFamily="34" charset="0"/>
                <a:cs typeface="Arial" panose="020B0604020202020204" pitchFamily="34" charset="0"/>
              </a:rPr>
              <a:t>Rotary</a:t>
            </a:r>
            <a:r>
              <a:rPr lang="nb-NO" sz="1600" dirty="0">
                <a:latin typeface="Arial" panose="020B0604020202020204" pitchFamily="34" charset="0"/>
                <a:cs typeface="Arial" panose="020B0604020202020204" pitchFamily="34" charset="0"/>
              </a:rPr>
              <a:t> Foundation, internasjonale prosjekter, utveksling og stipend)</a:t>
            </a:r>
          </a:p>
          <a:p>
            <a:pPr lvl="1"/>
            <a:r>
              <a:rPr lang="nb-NO" sz="2000" dirty="0" err="1">
                <a:latin typeface="Arial" panose="020B0604020202020204" pitchFamily="34" charset="0"/>
                <a:cs typeface="Arial" panose="020B0604020202020204" pitchFamily="34" charset="0"/>
              </a:rPr>
              <a:t>RotaXion</a:t>
            </a:r>
            <a:r>
              <a:rPr lang="nb-NO" sz="2000" dirty="0">
                <a:latin typeface="Arial" panose="020B0604020202020204" pitchFamily="34" charset="0"/>
                <a:cs typeface="Arial" panose="020B0604020202020204" pitchFamily="34" charset="0"/>
              </a:rPr>
              <a:t> </a:t>
            </a:r>
            <a:r>
              <a:rPr lang="nb-NO" sz="1600" dirty="0">
                <a:latin typeface="Arial" panose="020B0604020202020204" pitchFamily="34" charset="0"/>
                <a:cs typeface="Arial" panose="020B0604020202020204" pitchFamily="34" charset="0"/>
              </a:rPr>
              <a:t>(Samarbeid med Ny Krohnborg skole, synliggjøre Rotary lokalt gjennom ROTAXION, Informere andre klubber/holde foredrag for andre klubber)</a:t>
            </a:r>
          </a:p>
        </p:txBody>
      </p:sp>
    </p:spTree>
    <p:extLst>
      <p:ext uri="{BB962C8B-B14F-4D97-AF65-F5344CB8AC3E}">
        <p14:creationId xmlns:p14="http://schemas.microsoft.com/office/powerpoint/2010/main" val="2206517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n-NO"/>
          </a:p>
        </p:txBody>
      </p:sp>
      <p:sp>
        <p:nvSpPr>
          <p:cNvPr id="3" name="Plassholder for innhold 2"/>
          <p:cNvSpPr>
            <a:spLocks noGrp="1"/>
          </p:cNvSpPr>
          <p:nvPr>
            <p:ph idx="1"/>
          </p:nvPr>
        </p:nvSpPr>
        <p:spPr/>
        <p:txBody>
          <a:bodyPr/>
          <a:lstStyle/>
          <a:p>
            <a:r>
              <a:rPr lang="nn-NO" dirty="0">
                <a:latin typeface="Arial" panose="020B0604020202020204" pitchFamily="34" charset="0"/>
                <a:cs typeface="Arial" panose="020B0604020202020204" pitchFamily="34" charset="0"/>
              </a:rPr>
              <a:t>Som rotarianar har du tilgang til eit stort nettverk over heile verda</a:t>
            </a:r>
          </a:p>
          <a:p>
            <a:r>
              <a:rPr lang="nn-NO" dirty="0">
                <a:latin typeface="Arial" panose="020B0604020202020204" pitchFamily="34" charset="0"/>
                <a:cs typeface="Arial" panose="020B0604020202020204" pitchFamily="34" charset="0"/>
              </a:rPr>
              <a:t>Du har møterett i alle klubbar</a:t>
            </a:r>
          </a:p>
          <a:p>
            <a:pPr lvl="1"/>
            <a:r>
              <a:rPr lang="nn-NO" dirty="0" err="1">
                <a:latin typeface="Arial" panose="020B0604020202020204" pitchFamily="34" charset="0"/>
                <a:cs typeface="Arial" panose="020B0604020202020204" pitchFamily="34" charset="0"/>
              </a:rPr>
              <a:t>Rotary</a:t>
            </a:r>
            <a:r>
              <a:rPr lang="nn-NO" dirty="0">
                <a:latin typeface="Arial" panose="020B0604020202020204" pitchFamily="34" charset="0"/>
                <a:cs typeface="Arial" panose="020B0604020202020204" pitchFamily="34" charset="0"/>
              </a:rPr>
              <a:t> </a:t>
            </a:r>
            <a:r>
              <a:rPr lang="nn-NO" dirty="0" err="1">
                <a:latin typeface="Arial" panose="020B0604020202020204" pitchFamily="34" charset="0"/>
                <a:cs typeface="Arial" panose="020B0604020202020204" pitchFamily="34" charset="0"/>
              </a:rPr>
              <a:t>club</a:t>
            </a:r>
            <a:r>
              <a:rPr lang="nn-NO" dirty="0">
                <a:latin typeface="Arial" panose="020B0604020202020204" pitchFamily="34" charset="0"/>
                <a:cs typeface="Arial" panose="020B0604020202020204" pitchFamily="34" charset="0"/>
              </a:rPr>
              <a:t> </a:t>
            </a:r>
            <a:r>
              <a:rPr lang="nn-NO" dirty="0" err="1">
                <a:latin typeface="Arial" panose="020B0604020202020204" pitchFamily="34" charset="0"/>
                <a:cs typeface="Arial" panose="020B0604020202020204" pitchFamily="34" charset="0"/>
              </a:rPr>
              <a:t>locator</a:t>
            </a:r>
            <a:endParaRPr lang="nn-NO" dirty="0">
              <a:latin typeface="Arial" panose="020B0604020202020204" pitchFamily="34" charset="0"/>
              <a:cs typeface="Arial" panose="020B0604020202020204" pitchFamily="34" charset="0"/>
            </a:endParaRPr>
          </a:p>
          <a:p>
            <a:pPr lvl="1"/>
            <a:r>
              <a:rPr lang="nn-NO" dirty="0">
                <a:latin typeface="Arial" panose="020B0604020202020204" pitchFamily="34" charset="0"/>
                <a:cs typeface="Arial" panose="020B0604020202020204" pitchFamily="34" charset="0"/>
              </a:rPr>
              <a:t>Ta gjerne med vimpel</a:t>
            </a:r>
          </a:p>
          <a:p>
            <a:pPr lvl="1"/>
            <a:r>
              <a:rPr lang="nn-NO" dirty="0">
                <a:latin typeface="Arial" panose="020B0604020202020204" pitchFamily="34" charset="0"/>
                <a:cs typeface="Arial" panose="020B0604020202020204" pitchFamily="34" charset="0"/>
              </a:rPr>
              <a:t>Det er høfleg og praktisk å melde frå i forkant</a:t>
            </a:r>
          </a:p>
          <a:p>
            <a:pPr lvl="1"/>
            <a:endParaRPr lang="nn-N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76944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3|2.8|15.2|13.9|19.7|37.4"/>
</p:tagLst>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Powerpoint+design_light.potx</Template>
  <TotalTime>8296</TotalTime>
  <Words>3079</Words>
  <Application>Microsoft Office PowerPoint</Application>
  <PresentationFormat>Skjermfremvisning (4:3)</PresentationFormat>
  <Paragraphs>337</Paragraphs>
  <Slides>41</Slides>
  <Notes>13</Notes>
  <HiddenSlides>0</HiddenSlides>
  <MMClips>0</MMClips>
  <ScaleCrop>false</ScaleCrop>
  <HeadingPairs>
    <vt:vector size="6" baseType="variant">
      <vt:variant>
        <vt:lpstr>Brukte skrifter</vt:lpstr>
      </vt:variant>
      <vt:variant>
        <vt:i4>12</vt:i4>
      </vt:variant>
      <vt:variant>
        <vt:lpstr>Tema</vt:lpstr>
      </vt:variant>
      <vt:variant>
        <vt:i4>4</vt:i4>
      </vt:variant>
      <vt:variant>
        <vt:lpstr>Lysbildetitler</vt:lpstr>
      </vt:variant>
      <vt:variant>
        <vt:i4>41</vt:i4>
      </vt:variant>
    </vt:vector>
  </HeadingPairs>
  <TitlesOfParts>
    <vt:vector size="57" baseType="lpstr">
      <vt:lpstr>Arial</vt:lpstr>
      <vt:lpstr>Arial Narrow</vt:lpstr>
      <vt:lpstr>ArialMT</vt:lpstr>
      <vt:lpstr>Calibri</vt:lpstr>
      <vt:lpstr>Comic Sans MS</vt:lpstr>
      <vt:lpstr>Courier New</vt:lpstr>
      <vt:lpstr>Georgia</vt:lpstr>
      <vt:lpstr>Lucida Calligraphy</vt:lpstr>
      <vt:lpstr>Lucida Grande</vt:lpstr>
      <vt:lpstr>Monotype Corsiva</vt:lpstr>
      <vt:lpstr>Verdana</vt:lpstr>
      <vt:lpstr>Wingdings</vt:lpstr>
      <vt:lpstr>Communications_white</vt:lpstr>
      <vt:lpstr>Custom Design</vt:lpstr>
      <vt:lpstr>2_Custom Design</vt:lpstr>
      <vt:lpstr>1_Custom Design</vt:lpstr>
      <vt:lpstr> Rotaryskulen Bergenhus rotaryklubb</vt:lpstr>
      <vt:lpstr>Verdenspresident 2021-2022</vt:lpstr>
      <vt:lpstr>ROTARYS FORMÅL ER Å GAGNE ANDRE</vt:lpstr>
      <vt:lpstr>”4-SPØRSMÅLSPRØVEN”</vt:lpstr>
      <vt:lpstr>VERDT Å MERKE SEG</vt:lpstr>
      <vt:lpstr>TJENESTEOMRÅDENE - DE FEM AVENYER</vt:lpstr>
      <vt:lpstr>TJENESTER - KOMITEER - PROSJEKTER I BERGENHUS</vt:lpstr>
      <vt:lpstr>Komitéarbeid</vt:lpstr>
      <vt:lpstr>PowerPoint-presentasjon</vt:lpstr>
      <vt:lpstr>ROTARYS HISTORIE</vt:lpstr>
      <vt:lpstr>EMBLEMET</vt:lpstr>
      <vt:lpstr>PowerPoint-presentasjon</vt:lpstr>
      <vt:lpstr>MILEPÆLER I ROTARY</vt:lpstr>
      <vt:lpstr>ROTARIANERE - hvem er de?</vt:lpstr>
      <vt:lpstr>ROTARY I DAG</vt:lpstr>
      <vt:lpstr>Rotary-FAMILIEN</vt:lpstr>
      <vt:lpstr>ROTARY OG FN</vt:lpstr>
      <vt:lpstr>ROTARY I NORGE</vt:lpstr>
      <vt:lpstr>TRF - FORMÅL OG MOTTO</vt:lpstr>
      <vt:lpstr>THE ROTARY FOUNDATION (TRF)</vt:lpstr>
      <vt:lpstr>THE ROTARY FOUNDATION (TRF)</vt:lpstr>
      <vt:lpstr>THE ROTARY FOUNDATION (TRF)</vt:lpstr>
      <vt:lpstr>THE ROTARY FOUNDATION (TRF)</vt:lpstr>
      <vt:lpstr>THE ROTARY FOUNDATION (TRF)</vt:lpstr>
      <vt:lpstr>THE ROTARY FOUNDATION (TRF)</vt:lpstr>
      <vt:lpstr>FOKUSOMRÅDER</vt:lpstr>
      <vt:lpstr>          Fred og konfliktforebygging / løsning</vt:lpstr>
      <vt:lpstr>         Sykdomsforebygging og behandling</vt:lpstr>
      <vt:lpstr>     Vann og sanitær</vt:lpstr>
      <vt:lpstr>           Barne- og mødrehelse</vt:lpstr>
      <vt:lpstr>         Grunnutdanning og leseferdigheter</vt:lpstr>
      <vt:lpstr>           Økonomi- og samfunnsutvikling</vt:lpstr>
      <vt:lpstr>TILBUD TIL UNGDOM, UNGE VOKSNE, STUDENTER OG YRKESAKTIVE</vt:lpstr>
      <vt:lpstr>PolioPlus &amp; End Polio Now</vt:lpstr>
      <vt:lpstr>PowerPoint-presentasjon</vt:lpstr>
      <vt:lpstr>PowerPoint-presentasjon</vt:lpstr>
      <vt:lpstr>PolioPlus</vt:lpstr>
      <vt:lpstr>PowerPoint-presentasjon</vt:lpstr>
      <vt:lpstr>PowerPoint-presentasjon</vt:lpstr>
      <vt:lpstr>KLUBBENS PROSJEKTER</vt:lpstr>
      <vt:lpstr>Spørsmål ?</vt:lpstr>
    </vt:vector>
  </TitlesOfParts>
  <Company>ASV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ASKØY ROTARY KLUBB</dc:title>
  <dc:creator>IT-Tjenesten</dc:creator>
  <cp:lastModifiedBy>Sigbjørn Haugland</cp:lastModifiedBy>
  <cp:revision>373</cp:revision>
  <cp:lastPrinted>2011-11-10T20:36:44Z</cp:lastPrinted>
  <dcterms:created xsi:type="dcterms:W3CDTF">2017-12-30T12:48:03Z</dcterms:created>
  <dcterms:modified xsi:type="dcterms:W3CDTF">2021-10-31T12:43:22Z</dcterms:modified>
</cp:coreProperties>
</file>