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5" r:id="rId2"/>
    <p:sldMasterId id="2147483781" r:id="rId3"/>
  </p:sldMasterIdLst>
  <p:notesMasterIdLst>
    <p:notesMasterId r:id="rId25"/>
  </p:notesMasterIdLst>
  <p:handoutMasterIdLst>
    <p:handoutMasterId r:id="rId26"/>
  </p:handoutMasterIdLst>
  <p:sldIdLst>
    <p:sldId id="376" r:id="rId4"/>
    <p:sldId id="542" r:id="rId5"/>
    <p:sldId id="402" r:id="rId6"/>
    <p:sldId id="403" r:id="rId7"/>
    <p:sldId id="411" r:id="rId8"/>
    <p:sldId id="406" r:id="rId9"/>
    <p:sldId id="409" r:id="rId10"/>
    <p:sldId id="552" r:id="rId11"/>
    <p:sldId id="413" r:id="rId12"/>
    <p:sldId id="415" r:id="rId13"/>
    <p:sldId id="574" r:id="rId14"/>
    <p:sldId id="418" r:id="rId15"/>
    <p:sldId id="420" r:id="rId16"/>
    <p:sldId id="422" r:id="rId17"/>
    <p:sldId id="423" r:id="rId18"/>
    <p:sldId id="425" r:id="rId19"/>
    <p:sldId id="427" r:id="rId20"/>
    <p:sldId id="428" r:id="rId21"/>
    <p:sldId id="392" r:id="rId22"/>
    <p:sldId id="616" r:id="rId23"/>
    <p:sldId id="266" r:id="rId24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96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453CF6"/>
    <a:srgbClr val="4D4DE5"/>
    <a:srgbClr val="FFCCFF"/>
    <a:srgbClr val="CCFFFF"/>
    <a:srgbClr val="CCFFCC"/>
    <a:srgbClr val="00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/>
    <p:restoredTop sz="94666"/>
  </p:normalViewPr>
  <p:slideViewPr>
    <p:cSldViewPr showGuides="1">
      <p:cViewPr varScale="1">
        <p:scale>
          <a:sx n="81" d="100"/>
          <a:sy n="81" d="100"/>
        </p:scale>
        <p:origin x="1560" y="90"/>
      </p:cViewPr>
      <p:guideLst>
        <p:guide orient="horz" pos="1796"/>
        <p:guide pos="2834"/>
      </p:guideLst>
    </p:cSldViewPr>
  </p:slideViewPr>
  <p:outlineViewPr>
    <p:cViewPr>
      <p:scale>
        <a:sx n="33" d="100"/>
        <a:sy n="33" d="100"/>
      </p:scale>
      <p:origin x="0" y="4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A50D4F8-9FFD-9C45-8284-FCAB3649B21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22078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="" val="1"/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Klikk for å redigere tekststiler i malen</a:t>
            </a:r>
          </a:p>
          <a:p>
            <a:pPr lvl="1"/>
            <a:r>
              <a:rPr lang="en-US" noProof="0"/>
              <a:t>Andre nivå</a:t>
            </a:r>
          </a:p>
          <a:p>
            <a:pPr lvl="2"/>
            <a:r>
              <a:rPr lang="en-US" noProof="0"/>
              <a:t>Tredje nivå</a:t>
            </a:r>
          </a:p>
          <a:p>
            <a:pPr lvl="3"/>
            <a:r>
              <a:rPr lang="en-US" noProof="0"/>
              <a:t>Fjerde nivå</a:t>
            </a:r>
          </a:p>
          <a:p>
            <a:pPr lvl="4"/>
            <a:r>
              <a:rPr lang="en-US" noProof="0"/>
              <a:t>Femte nivå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61A2E4C-9139-8C4C-ADFF-09EDE7C43962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93607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0F3872-E1D1-DE47-9FDF-64A986DDB3E2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450FFAC-CB88-4944-9EA4-F1F403D8049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nb-NO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78B78B3-6F1C-0641-9DBA-0CF6AAC069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nb-NO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A2E4C-9139-8C4C-ADFF-09EDE7C43962}" type="slidenum">
              <a:rPr lang="en-US" altLang="nb-NO" smtClean="0"/>
              <a:pPr>
                <a:defRPr/>
              </a:pPr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2464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A2E4C-9139-8C4C-ADFF-09EDE7C43962}" type="slidenum">
              <a:rPr lang="en-US" altLang="nb-NO" smtClean="0"/>
              <a:pPr>
                <a:defRPr/>
              </a:pPr>
              <a:t>14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57738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A2E4C-9139-8C4C-ADFF-09EDE7C43962}" type="slidenum">
              <a:rPr lang="en-US" altLang="nb-NO" smtClean="0"/>
              <a:pPr>
                <a:defRPr/>
              </a:pPr>
              <a:t>15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86528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A2E4C-9139-8C4C-ADFF-09EDE7C43962}" type="slidenum">
              <a:rPr lang="en-US" altLang="nb-NO" smtClean="0"/>
              <a:pPr>
                <a:defRPr/>
              </a:pPr>
              <a:t>17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3810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DE8B0-C9C4-CA45-82A2-A5F9271D791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102076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3B817-2021-0C47-B83E-A1E99FE67E7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723430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F9529-44EB-A14B-BBA7-19901B9A5CC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998813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542213" cy="8366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A4FDE-9FFD-3149-9FD0-C11514FD9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2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35443-FA61-F04E-BAAA-F19AF22C051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778999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60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42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28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8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9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06288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02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74836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57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74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10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999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77827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Dra bildet til plassholderen eller klikk ikonet for å legge til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5278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742801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54649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33956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1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13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08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E09B8-FF56-2D4C-A172-9BD600C9326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3465964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92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30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10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49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66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80872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39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542213" cy="8366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07EDCBF-7240-9E41-88D0-0F8DD7D5E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60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25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542213" cy="8366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FAD9F51-E4DA-894C-9720-E43A5666C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45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5563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389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542213" cy="8366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7C2EBB2-AC88-9E49-94AD-6F3B411C4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91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739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51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6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45833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976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76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00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486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75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932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186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79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2BCE0-FBEC-1D4F-9FFC-4ECF27E19F4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0503592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2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116095"/>
      </p:ext>
    </p:extLst>
  </p:cSld>
  <p:clrMapOvr>
    <a:masterClrMapping/>
  </p:clrMapOvr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496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57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53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944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673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057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2171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836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542213" cy="8366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71ECA97-32B4-7D48-8937-C54B90A4D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724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1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5D0FC-5775-474D-80F2-FAABE0D9889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1044404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542213" cy="8366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D038F1B-D244-1845-98DD-B9227A1A7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093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542213" cy="8366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32A7031-D120-1844-8204-AEDD901FE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105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861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004318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754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959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1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01625" y="1676400"/>
            <a:ext cx="8540750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8834A-355D-7747-A733-7EF19C6C7DA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670604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47FB0-0450-6E47-857E-2BF302262C2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85997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US" sz="900" dirty="0">
                <a:solidFill>
                  <a:srgbClr val="BCBDC0"/>
                </a:solidFill>
                <a:latin typeface="Arial Narrow"/>
                <a:cs typeface="Arial Narrow"/>
              </a:rPr>
              <a:t>TITLE  |  </a:t>
            </a:r>
            <a:fld id="{2439D4B0-956E-0B4F-A2CD-5939B2A8402B}" type="slidenum">
              <a:rPr lang="en-US" sz="900" spc="300">
                <a:solidFill>
                  <a:srgbClr val="BCBDC0"/>
                </a:solidFill>
                <a:latin typeface="Arial Narrow"/>
                <a:cs typeface="Arial Narrow"/>
              </a:rPr>
              <a:pPr algn="r" eaLnBrk="0" hangingPunct="0">
                <a:defRPr/>
              </a:pPr>
              <a:t>‹#›</a:t>
            </a:fld>
            <a:r>
              <a:rPr lang="en-US" sz="900" spc="300" dirty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10243" name="Picture 5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4031" r:id="rId14"/>
    <p:sldLayoutId id="2147484032" r:id="rId15"/>
    <p:sldLayoutId id="2147483984" r:id="rId16"/>
    <p:sldLayoutId id="2147483985" r:id="rId17"/>
    <p:sldLayoutId id="2147483986" r:id="rId18"/>
    <p:sldLayoutId id="2147484033" r:id="rId19"/>
    <p:sldLayoutId id="2147483987" r:id="rId20"/>
    <p:sldLayoutId id="2147483988" r:id="rId21"/>
    <p:sldLayoutId id="2147483989" r:id="rId22"/>
    <p:sldLayoutId id="2147483990" r:id="rId23"/>
    <p:sldLayoutId id="2147483991" r:id="rId24"/>
    <p:sldLayoutId id="2147483992" r:id="rId25"/>
    <p:sldLayoutId id="2147483993" r:id="rId26"/>
    <p:sldLayoutId id="2147484034" r:id="rId27"/>
    <p:sldLayoutId id="2147483998" r:id="rId28"/>
    <p:sldLayoutId id="2147484036" r:id="rId29"/>
    <p:sldLayoutId id="2147484049" r:id="rId30"/>
    <p:sldLayoutId id="2147484050" r:id="rId31"/>
    <p:sldLayoutId id="2147484051" r:id="rId3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US" sz="900" dirty="0">
                <a:solidFill>
                  <a:srgbClr val="BCBDC0"/>
                </a:solidFill>
                <a:latin typeface="Arial Narrow"/>
                <a:cs typeface="Arial Narrow"/>
              </a:rPr>
              <a:t>TITLE |  </a:t>
            </a:r>
            <a:fld id="{AE72E29A-C469-5946-96C1-E378EDA74254}" type="slidenum">
              <a:rPr lang="en-US" sz="900" spc="300">
                <a:solidFill>
                  <a:srgbClr val="BCBDC0"/>
                </a:solidFill>
                <a:latin typeface="Arial Narrow"/>
                <a:cs typeface="Arial Narrow"/>
              </a:rPr>
              <a:pPr algn="r" eaLnBrk="0" hangingPunct="0">
                <a:defRPr/>
              </a:pPr>
              <a:t>‹#›</a:t>
            </a:fld>
            <a:r>
              <a:rPr lang="en-US" sz="900" spc="300" dirty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3999" r:id="rId8"/>
    <p:sldLayoutId id="2147484000" r:id="rId9"/>
    <p:sldLayoutId id="2147484001" r:id="rId10"/>
    <p:sldLayoutId id="2147484002" r:id="rId11"/>
    <p:sldLayoutId id="2147484044" r:id="rId12"/>
    <p:sldLayoutId id="2147484003" r:id="rId13"/>
    <p:sldLayoutId id="2147484004" r:id="rId14"/>
    <p:sldLayoutId id="2147484005" r:id="rId15"/>
    <p:sldLayoutId id="2147484006" r:id="rId16"/>
    <p:sldLayoutId id="2147484007" r:id="rId17"/>
    <p:sldLayoutId id="2147484008" r:id="rId18"/>
    <p:sldLayoutId id="2147484009" r:id="rId19"/>
    <p:sldLayoutId id="2147484010" r:id="rId20"/>
    <p:sldLayoutId id="2147484011" r:id="rId21"/>
    <p:sldLayoutId id="2147484045" r:id="rId22"/>
    <p:sldLayoutId id="2147484012" r:id="rId23"/>
    <p:sldLayoutId id="2147484046" r:id="rId24"/>
    <p:sldLayoutId id="2147484047" r:id="rId25"/>
    <p:sldLayoutId id="2147484013" r:id="rId26"/>
    <p:sldLayoutId id="2147484014" r:id="rId27"/>
    <p:sldLayoutId id="2147484015" r:id="rId28"/>
    <p:sldLayoutId id="2147484016" r:id="rId29"/>
    <p:sldLayoutId id="2147484017" r:id="rId3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rotary.no/no/ungdomsutveksling#.WhFXeLaZMWo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y.rotary.org/en/manage/community-marketplace/official-rotary-apps" TargetMode="External"/><Relationship Id="rId2" Type="http://schemas.openxmlformats.org/officeDocument/2006/relationships/hyperlink" Target="https://my.rotary.org/en/search/club-finder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y.rotary.org/en/news-media/calendar" TargetMode="Externa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tif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nb-NO" altLang="nb-NO" dirty="0">
                <a:solidFill>
                  <a:schemeClr val="bg2"/>
                </a:solidFill>
                <a:ea typeface="+mj-ea"/>
              </a:rPr>
            </a:br>
            <a:r>
              <a:rPr lang="nb-NO" altLang="nb-NO" dirty="0">
                <a:solidFill>
                  <a:schemeClr val="bg2"/>
                </a:solidFill>
                <a:ea typeface="+mj-ea"/>
              </a:rPr>
              <a:t>Informasjon om</a:t>
            </a:r>
            <a:br>
              <a:rPr lang="nb-NO" altLang="nb-NO" dirty="0">
                <a:solidFill>
                  <a:schemeClr val="bg2"/>
                </a:solidFill>
                <a:ea typeface="+mj-ea"/>
              </a:rPr>
            </a:br>
            <a:r>
              <a:rPr lang="nb-NO" altLang="nb-NO" sz="2800" dirty="0" err="1">
                <a:solidFill>
                  <a:schemeClr val="bg2"/>
                </a:solidFill>
                <a:ea typeface="+mj-ea"/>
              </a:rPr>
              <a:t>Bergenhus</a:t>
            </a:r>
            <a:r>
              <a:rPr lang="nb-NO" altLang="nb-NO" sz="2800" dirty="0">
                <a:solidFill>
                  <a:schemeClr val="bg2"/>
                </a:solidFill>
                <a:ea typeface="+mj-ea"/>
              </a:rPr>
              <a:t> </a:t>
            </a:r>
            <a:r>
              <a:rPr lang="nb-NO" altLang="nb-NO" sz="2800" dirty="0" err="1">
                <a:solidFill>
                  <a:schemeClr val="bg2"/>
                </a:solidFill>
                <a:ea typeface="+mj-ea"/>
              </a:rPr>
              <a:t>Rotary</a:t>
            </a:r>
            <a:r>
              <a:rPr lang="nb-NO" altLang="nb-NO" sz="2800" dirty="0">
                <a:solidFill>
                  <a:schemeClr val="bg2"/>
                </a:solidFill>
                <a:ea typeface="+mj-ea"/>
              </a:rPr>
              <a:t> klubb</a:t>
            </a:r>
            <a:endParaRPr lang="en-GB" dirty="0">
              <a:ea typeface="+mj-ea"/>
            </a:endParaRPr>
          </a:p>
        </p:txBody>
      </p:sp>
      <p:sp>
        <p:nvSpPr>
          <p:cNvPr id="34818" name="Undertittel 1"/>
          <p:cNvSpPr>
            <a:spLocks noGrp="1"/>
          </p:cNvSpPr>
          <p:nvPr>
            <p:ph type="subTitle" idx="1"/>
          </p:nvPr>
        </p:nvSpPr>
        <p:spPr bwMode="auto">
          <a:xfrm>
            <a:off x="1619672" y="4653136"/>
            <a:ext cx="6400800" cy="950912"/>
          </a:xfr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>
                <a:latin typeface="Arial Narrow"/>
                <a:cs typeface="Arial Narrow"/>
              </a:rPr>
              <a:t>Rotary </a:t>
            </a:r>
            <a:r>
              <a:rPr lang="mr-IN" dirty="0">
                <a:latin typeface="Arial Narrow"/>
                <a:cs typeface="Arial Narrow"/>
              </a:rPr>
              <a:t>–</a:t>
            </a:r>
            <a:r>
              <a:rPr lang="en-GB" dirty="0">
                <a:latin typeface="Arial Narrow"/>
                <a:cs typeface="Arial Narrow"/>
              </a:rPr>
              <a:t> en </a:t>
            </a:r>
            <a:r>
              <a:rPr lang="en-GB" dirty="0" err="1">
                <a:latin typeface="Arial Narrow"/>
                <a:cs typeface="Arial Narrow"/>
              </a:rPr>
              <a:t>sørvisorganisasjon</a:t>
            </a:r>
            <a:r>
              <a:rPr lang="en-GB" dirty="0">
                <a:latin typeface="Arial Narrow"/>
                <a:cs typeface="Arial Narrow"/>
              </a:rPr>
              <a:t> med </a:t>
            </a:r>
            <a:r>
              <a:rPr lang="en-GB" dirty="0" err="1">
                <a:latin typeface="Arial Narrow"/>
                <a:cs typeface="Arial Narrow"/>
              </a:rPr>
              <a:t>yrkesbasert</a:t>
            </a:r>
            <a:r>
              <a:rPr lang="en-GB" dirty="0">
                <a:latin typeface="Arial Narrow"/>
                <a:cs typeface="Arial Narrow"/>
              </a:rPr>
              <a:t> </a:t>
            </a:r>
            <a:r>
              <a:rPr lang="en-GB" dirty="0" err="1">
                <a:latin typeface="Arial Narrow"/>
                <a:cs typeface="Arial Narrow"/>
              </a:rPr>
              <a:t>medlemsskap</a:t>
            </a:r>
            <a:endParaRPr lang="en-GB" dirty="0">
              <a:latin typeface="Arial Narrow"/>
              <a:cs typeface="Arial Narrow"/>
            </a:endParaRPr>
          </a:p>
        </p:txBody>
      </p:sp>
      <p:pic>
        <p:nvPicPr>
          <p:cNvPr id="34820" name="Picture 4" descr="Logo-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792788"/>
            <a:ext cx="13684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703638" y="822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en-US" sz="1800"/>
            </a:br>
            <a:endParaRPr lang="en-US" sz="1800"/>
          </a:p>
        </p:txBody>
      </p:sp>
      <p:pic>
        <p:nvPicPr>
          <p:cNvPr id="34822" name="Picture 6" descr="bl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150971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bl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18748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Bil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186055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tel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dirty="0"/>
              <a:t>BERGENHUS ROTARY-KLUBB SIN KOMITÉSTRUKTUR</a:t>
            </a:r>
            <a:endParaRPr lang="en-GB" dirty="0"/>
          </a:p>
        </p:txBody>
      </p:sp>
      <p:sp>
        <p:nvSpPr>
          <p:cNvPr id="58371" name="Plassholder for lysbilde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245225"/>
            <a:ext cx="2286000" cy="4762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EC4FD4-FDDB-C44E-BDBC-1CA4FB0D85A7}" type="slidenum">
              <a:rPr lang="nb-NO" sz="1400"/>
              <a:pPr eaLnBrk="1" hangingPunct="1"/>
              <a:t>10</a:t>
            </a:fld>
            <a:endParaRPr lang="nb-NO" sz="1400"/>
          </a:p>
        </p:txBody>
      </p:sp>
      <p:pic>
        <p:nvPicPr>
          <p:cNvPr id="58372" name="Bilde 3" descr="Et bilde som inneholder skjermbilde&#10;&#10;Beskrivelse som er generert med svært høy viss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14425"/>
            <a:ext cx="6621463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KLUBBENS PROSJEKTER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5365899" y="1178124"/>
            <a:ext cx="3466728" cy="45259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1800" dirty="0">
                <a:latin typeface="Arial"/>
                <a:cs typeface="Arial"/>
              </a:rPr>
              <a:t>LOKALE PROSJEKT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 err="1">
                <a:latin typeface="Arial"/>
                <a:cs typeface="Arial"/>
              </a:rPr>
              <a:t>Rotaxion</a:t>
            </a:r>
            <a:endParaRPr lang="nb-NO" sz="1400" dirty="0">
              <a:latin typeface="Arial"/>
              <a:cs typeface="Arial"/>
            </a:endParaRP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>
                <a:latin typeface="Arial"/>
                <a:cs typeface="Arial"/>
              </a:rPr>
              <a:t>Sansehagen Konow Senter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>
                <a:latin typeface="Arial"/>
                <a:cs typeface="Arial"/>
              </a:rPr>
              <a:t>Skogrydding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>
                <a:latin typeface="Arial"/>
                <a:cs typeface="Arial"/>
              </a:rPr>
              <a:t>Branns </a:t>
            </a:r>
            <a:r>
              <a:rPr lang="nb-NO" sz="1400" dirty="0" err="1">
                <a:latin typeface="Arial"/>
                <a:cs typeface="Arial"/>
              </a:rPr>
              <a:t>Gatelag</a:t>
            </a:r>
            <a:endParaRPr lang="nb-NO" sz="1400" dirty="0">
              <a:latin typeface="Arial"/>
              <a:cs typeface="Arial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nb-NO" sz="1800" dirty="0">
              <a:latin typeface="Arial"/>
              <a:cs typeface="Arial"/>
            </a:endParaRPr>
          </a:p>
          <a:p>
            <a:pPr>
              <a:spcBef>
                <a:spcPct val="50000"/>
              </a:spcBef>
              <a:defRPr/>
            </a:pPr>
            <a:r>
              <a:rPr lang="nb-NO" sz="1800" dirty="0">
                <a:latin typeface="Arial"/>
                <a:cs typeface="Arial"/>
              </a:rPr>
              <a:t>Tidligere prosjektstøtte:</a:t>
            </a:r>
          </a:p>
          <a:p>
            <a:pPr lvl="1">
              <a:spcBef>
                <a:spcPct val="50000"/>
              </a:spcBef>
              <a:defRPr/>
            </a:pPr>
            <a:r>
              <a:rPr lang="nb-NO" sz="1400" dirty="0">
                <a:latin typeface="Arial"/>
                <a:cs typeface="Arial"/>
              </a:rPr>
              <a:t>Bakkegaten Bo- og </a:t>
            </a:r>
            <a:r>
              <a:rPr lang="nb-NO" sz="1400" dirty="0" err="1">
                <a:latin typeface="Arial"/>
                <a:cs typeface="Arial"/>
              </a:rPr>
              <a:t>Omsorgsenter</a:t>
            </a:r>
            <a:endParaRPr lang="en-US" sz="1800" dirty="0">
              <a:latin typeface="Arial"/>
              <a:cs typeface="Arial"/>
            </a:endParaRPr>
          </a:p>
          <a:p>
            <a:endParaRPr lang="en-GB" sz="1800" dirty="0">
              <a:latin typeface="Arial"/>
              <a:cs typeface="Arial"/>
            </a:endParaRPr>
          </a:p>
        </p:txBody>
      </p:sp>
      <p:pic>
        <p:nvPicPr>
          <p:cNvPr id="157704" name="Picture 14" descr="Logo-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lassholder for innhold 8"/>
          <p:cNvSpPr txBox="1">
            <a:spLocks/>
          </p:cNvSpPr>
          <p:nvPr/>
        </p:nvSpPr>
        <p:spPr>
          <a:xfrm>
            <a:off x="107504" y="1178124"/>
            <a:ext cx="5076056" cy="51845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ＭＳ Ｐゴシック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ＭＳ Ｐゴシック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ＭＳ Ｐゴシック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ＭＳ Ｐゴシック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/>
                <a:cs typeface="Arial"/>
              </a:rPr>
              <a:t>INTERNASJONALE PROSJEKT</a:t>
            </a:r>
          </a:p>
          <a:p>
            <a:pPr lvl="1"/>
            <a:r>
              <a:rPr lang="nb-NO" sz="1200" dirty="0">
                <a:latin typeface="Arial"/>
                <a:cs typeface="Arial"/>
              </a:rPr>
              <a:t>Polio Plus</a:t>
            </a:r>
          </a:p>
          <a:p>
            <a:pPr lvl="1"/>
            <a:r>
              <a:rPr lang="nb-NO" sz="1200" dirty="0">
                <a:latin typeface="Arial"/>
                <a:cs typeface="Arial"/>
              </a:rPr>
              <a:t>Rwanda</a:t>
            </a:r>
          </a:p>
          <a:p>
            <a:pPr lvl="1"/>
            <a:r>
              <a:rPr lang="nb-NO" sz="1200" dirty="0">
                <a:latin typeface="Arial"/>
                <a:cs typeface="Arial"/>
              </a:rPr>
              <a:t>Litauen-stipendiater</a:t>
            </a:r>
          </a:p>
          <a:p>
            <a:pPr lvl="1"/>
            <a:r>
              <a:rPr lang="nb-NO" sz="1200" dirty="0">
                <a:latin typeface="Arial"/>
                <a:cs typeface="Arial"/>
              </a:rPr>
              <a:t>Utvekslingsstudenter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defRPr/>
            </a:pPr>
            <a:r>
              <a:rPr lang="nb-NO" sz="1200" dirty="0">
                <a:latin typeface="Arial"/>
                <a:cs typeface="Arial"/>
              </a:rPr>
              <a:t>2014/2015   </a:t>
            </a:r>
            <a:r>
              <a:rPr lang="nb-NO" sz="1200" dirty="0" err="1">
                <a:latin typeface="Arial"/>
                <a:cs typeface="Arial"/>
              </a:rPr>
              <a:t>Gail</a:t>
            </a:r>
            <a:r>
              <a:rPr lang="nb-NO" sz="1200" dirty="0">
                <a:latin typeface="Arial"/>
                <a:cs typeface="Arial"/>
              </a:rPr>
              <a:t> </a:t>
            </a:r>
            <a:r>
              <a:rPr lang="nb-NO" sz="1200" dirty="0" err="1">
                <a:latin typeface="Arial"/>
                <a:cs typeface="Arial"/>
              </a:rPr>
              <a:t>Bartolo</a:t>
            </a:r>
            <a:r>
              <a:rPr lang="nb-NO" sz="1200" dirty="0">
                <a:latin typeface="Arial"/>
                <a:cs typeface="Arial"/>
              </a:rPr>
              <a:t>     fra USA 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defRPr/>
            </a:pPr>
            <a:r>
              <a:rPr lang="nb-NO" sz="1200" dirty="0">
                <a:latin typeface="Arial"/>
                <a:cs typeface="Arial"/>
              </a:rPr>
              <a:t>2014/2015   Eline Nybråten til  USA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defRPr/>
            </a:pPr>
            <a:r>
              <a:rPr lang="nb-NO" sz="1200" dirty="0">
                <a:latin typeface="Arial"/>
                <a:cs typeface="Arial"/>
              </a:rPr>
              <a:t>2019/2020    Anniken Nybråten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nb-NO" sz="1200" dirty="0">
                <a:latin typeface="Arial"/>
                <a:cs typeface="Arial"/>
              </a:rPr>
              <a:t>GSE-team: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nb-NO" sz="1200" dirty="0">
                <a:latin typeface="Arial"/>
                <a:cs typeface="Arial"/>
              </a:rPr>
              <a:t>RYLA-deltakere (2 – 3 pr år)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nb-NO" sz="1200" dirty="0">
                <a:latin typeface="Arial"/>
                <a:cs typeface="Arial"/>
              </a:rPr>
              <a:t>Fredsstipendiat: 1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nb-NO" sz="2000" dirty="0">
                <a:latin typeface="Arial"/>
                <a:cs typeface="Arial"/>
              </a:rPr>
              <a:t>Tidligere prosjekt: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nb-NO" sz="1400" b="1" dirty="0" err="1">
                <a:latin typeface="Arial"/>
                <a:cs typeface="Arial"/>
              </a:rPr>
              <a:t>Valjevoprosjektet</a:t>
            </a:r>
            <a:r>
              <a:rPr lang="nb-NO" sz="1400" b="1" dirty="0">
                <a:latin typeface="Arial"/>
                <a:cs typeface="Arial"/>
              </a:rPr>
              <a:t>, Serbia</a:t>
            </a:r>
            <a:r>
              <a:rPr lang="nb-NO" sz="1400" dirty="0">
                <a:latin typeface="Arial"/>
                <a:cs typeface="Arial"/>
              </a:rPr>
              <a:t> (2002): Elektrisk utstyr til skole og sykehus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nb-NO" sz="1400" b="1" dirty="0">
                <a:latin typeface="Arial"/>
                <a:cs typeface="Arial"/>
              </a:rPr>
              <a:t>Orissaprosjektet, </a:t>
            </a:r>
            <a:r>
              <a:rPr lang="nb-NO" sz="1400" b="1" dirty="0" err="1">
                <a:latin typeface="Arial"/>
                <a:cs typeface="Arial"/>
              </a:rPr>
              <a:t>Bhubaneshwar</a:t>
            </a:r>
            <a:r>
              <a:rPr lang="nb-NO" sz="1400" b="1" dirty="0">
                <a:latin typeface="Arial"/>
                <a:cs typeface="Arial"/>
              </a:rPr>
              <a:t>, India</a:t>
            </a:r>
            <a:r>
              <a:rPr lang="nb-NO" sz="1400" dirty="0">
                <a:latin typeface="Arial"/>
                <a:cs typeface="Arial"/>
              </a:rPr>
              <a:t> (1998): </a:t>
            </a:r>
            <a:r>
              <a:rPr lang="nb-NO" sz="1400" dirty="0" err="1">
                <a:latin typeface="Arial"/>
                <a:cs typeface="Arial"/>
              </a:rPr>
              <a:t>Ustyr</a:t>
            </a:r>
            <a:r>
              <a:rPr lang="nb-NO" sz="1400" dirty="0">
                <a:latin typeface="Arial"/>
                <a:cs typeface="Arial"/>
              </a:rPr>
              <a:t> til Orissa Maritime </a:t>
            </a:r>
            <a:r>
              <a:rPr lang="nb-NO" sz="1400" dirty="0" err="1">
                <a:latin typeface="Arial"/>
                <a:cs typeface="Arial"/>
              </a:rPr>
              <a:t>Academy</a:t>
            </a:r>
            <a:r>
              <a:rPr lang="nb-NO" sz="1400" dirty="0">
                <a:latin typeface="Arial"/>
                <a:cs typeface="Arial"/>
              </a:rPr>
              <a:t> som utdanner gutter rekruttert fra ubemidlede familier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nb-NO" sz="1400" b="1" dirty="0">
                <a:latin typeface="Arial"/>
                <a:cs typeface="Arial"/>
              </a:rPr>
              <a:t>Miljøkonferanse</a:t>
            </a:r>
            <a:r>
              <a:rPr lang="nb-NO" sz="1400" dirty="0">
                <a:latin typeface="Arial"/>
                <a:cs typeface="Arial"/>
              </a:rPr>
              <a:t> i Bergen (1990) og påtrykk overfor </a:t>
            </a:r>
            <a:r>
              <a:rPr lang="nb-NO" sz="1400" dirty="0" err="1">
                <a:latin typeface="Arial"/>
                <a:cs typeface="Arial"/>
              </a:rPr>
              <a:t>Rotary</a:t>
            </a:r>
            <a:r>
              <a:rPr lang="nb-NO" sz="1400" dirty="0">
                <a:latin typeface="Arial"/>
                <a:cs typeface="Arial"/>
              </a:rPr>
              <a:t> International om fokus på miljø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nb-NO" sz="1400" b="1" dirty="0">
                <a:latin typeface="Arial"/>
                <a:cs typeface="Arial"/>
              </a:rPr>
              <a:t>Gambiaprosjekt I</a:t>
            </a:r>
            <a:r>
              <a:rPr lang="nb-NO" sz="1400" dirty="0">
                <a:latin typeface="Arial"/>
                <a:cs typeface="Arial"/>
              </a:rPr>
              <a:t> (1984) Samarbeid med Banjul </a:t>
            </a:r>
            <a:r>
              <a:rPr lang="nb-NO" sz="1400" dirty="0" err="1">
                <a:latin typeface="Arial"/>
                <a:cs typeface="Arial"/>
              </a:rPr>
              <a:t>Rotary</a:t>
            </a:r>
            <a:r>
              <a:rPr lang="nb-NO" sz="1400" dirty="0">
                <a:latin typeface="Arial"/>
                <a:cs typeface="Arial"/>
              </a:rPr>
              <a:t>-klubb. To aktivitetsbygg og opparbeidet jordstykke til </a:t>
            </a:r>
            <a:r>
              <a:rPr lang="nb-NO" sz="1400" dirty="0" err="1">
                <a:latin typeface="Arial"/>
                <a:cs typeface="Arial"/>
              </a:rPr>
              <a:t>grønnsakshage</a:t>
            </a:r>
            <a:r>
              <a:rPr lang="nb-NO" sz="1400" dirty="0">
                <a:latin typeface="Arial"/>
                <a:cs typeface="Arial"/>
              </a:rPr>
              <a:t> på Queen Victoria Memorial Hospital.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nb-NO" sz="1400" b="1" dirty="0">
                <a:latin typeface="Arial"/>
                <a:cs typeface="Arial"/>
              </a:rPr>
              <a:t>Gambiaprosjekt II</a:t>
            </a:r>
            <a:r>
              <a:rPr lang="nb-NO" sz="1400" dirty="0">
                <a:latin typeface="Arial"/>
                <a:cs typeface="Arial"/>
              </a:rPr>
              <a:t> (1989) Utstyr til barneby drevet av norske midler</a:t>
            </a:r>
          </a:p>
        </p:txBody>
      </p:sp>
    </p:spTree>
    <p:extLst>
      <p:ext uri="{BB962C8B-B14F-4D97-AF65-F5344CB8AC3E}">
        <p14:creationId xmlns:p14="http://schemas.microsoft.com/office/powerpoint/2010/main" val="359450709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tel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>
                <a:latin typeface="Arial Narrow" charset="0"/>
                <a:cs typeface="Arial Narrow" charset="0"/>
              </a:rPr>
              <a:t>MEDLEMSKAPSKOMITEEN</a:t>
            </a:r>
          </a:p>
        </p:txBody>
      </p:sp>
      <p:sp>
        <p:nvSpPr>
          <p:cNvPr id="178178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457200" y="1700808"/>
            <a:ext cx="8229600" cy="2952328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b-NO" sz="2000" dirty="0">
                <a:latin typeface="Arial"/>
                <a:cs typeface="Arial"/>
              </a:rPr>
              <a:t>Ivareta medlemmene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b-NO" sz="2000" dirty="0">
                <a:latin typeface="Arial"/>
                <a:cs typeface="Arial"/>
              </a:rPr>
              <a:t>Rekruttere nye medlemmer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b-NO" sz="2000" dirty="0">
                <a:latin typeface="Arial"/>
                <a:cs typeface="Arial"/>
              </a:rPr>
              <a:t>RYLA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b-NO" sz="2000" dirty="0">
                <a:latin typeface="Arial"/>
                <a:cs typeface="Arial"/>
              </a:rPr>
              <a:t>Mentorer og klassifikasjon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b-NO" sz="2000" dirty="0">
                <a:latin typeface="Arial"/>
                <a:cs typeface="Arial"/>
              </a:rPr>
              <a:t>Samarbeid med Kommunikasjonskomiteen</a:t>
            </a:r>
          </a:p>
          <a:p>
            <a:pPr marL="0" indent="0" eaLnBrk="1" hangingPunct="1">
              <a:buNone/>
              <a:defRPr/>
            </a:pPr>
            <a:r>
              <a:rPr lang="nb-NO" sz="2000" dirty="0">
                <a:latin typeface="Arial"/>
                <a:cs typeface="Arial"/>
              </a:rPr>
              <a:t>Medlemsutvikling og rekruttering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b-NO" sz="2000" dirty="0">
              <a:latin typeface="Arial"/>
              <a:ea typeface="+mn-ea"/>
              <a:cs typeface="Arial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131840" y="6165304"/>
            <a:ext cx="36734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nb-NO" sz="1400">
                <a:cs typeface="+mn-cs"/>
              </a:rPr>
              <a:t>Gunnvi</a:t>
            </a:r>
            <a:r>
              <a:rPr lang="nb-NO" sz="1400" dirty="0">
                <a:cs typeface="+mn-cs"/>
              </a:rPr>
              <a:t> </a:t>
            </a:r>
            <a:r>
              <a:rPr lang="nb-NO" sz="1400" dirty="0" err="1">
                <a:cs typeface="+mn-cs"/>
              </a:rPr>
              <a:t>Jokstad</a:t>
            </a:r>
            <a:br>
              <a:rPr lang="nb-NO" sz="1400" dirty="0">
                <a:cs typeface="+mn-cs"/>
              </a:rPr>
            </a:br>
            <a:r>
              <a:rPr lang="nb-NO" sz="1400" dirty="0">
                <a:cs typeface="+mn-cs"/>
              </a:rPr>
              <a:t>leder</a:t>
            </a:r>
          </a:p>
        </p:txBody>
      </p:sp>
      <p:pic>
        <p:nvPicPr>
          <p:cNvPr id="59397" name="Picture 19" descr="Logo-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B4A1ECC-0947-4EC3-9743-8E17161D2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168" y="1946846"/>
            <a:ext cx="1956196" cy="195619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>
                <a:latin typeface="Arial Narrow" charset="0"/>
                <a:cs typeface="Arial Narrow" charset="0"/>
              </a:rPr>
              <a:t>KOMMUNIKASJONSKOMITEEN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nb-NO" sz="2000" dirty="0">
                <a:latin typeface="Arial"/>
                <a:cs typeface="Arial"/>
              </a:rPr>
              <a:t>Vedlikeholde klubbens egen ”</a:t>
            </a:r>
            <a:r>
              <a:rPr lang="nb-NO" sz="2000" dirty="0" err="1">
                <a:latin typeface="Arial"/>
                <a:cs typeface="Arial"/>
              </a:rPr>
              <a:t>Rotaryskole</a:t>
            </a:r>
            <a:r>
              <a:rPr lang="nb-NO" sz="2000" dirty="0">
                <a:latin typeface="Arial"/>
                <a:cs typeface="Arial"/>
              </a:rPr>
              <a:t>”   </a:t>
            </a:r>
          </a:p>
          <a:p>
            <a:pPr marL="0" indent="0" eaLnBrk="1" hangingPunct="1">
              <a:buNone/>
              <a:defRPr/>
            </a:pPr>
            <a:r>
              <a:rPr lang="nb-NO" sz="2000" dirty="0">
                <a:latin typeface="Arial"/>
                <a:cs typeface="Arial"/>
              </a:rPr>
              <a:t>Avholde kurs  (R-skolen, Ung-leder </a:t>
            </a:r>
            <a:r>
              <a:rPr lang="nb-NO" sz="2000" dirty="0" err="1">
                <a:latin typeface="Arial"/>
                <a:cs typeface="Arial"/>
              </a:rPr>
              <a:t>o.l</a:t>
            </a:r>
            <a:r>
              <a:rPr lang="nb-NO" sz="2000" dirty="0">
                <a:latin typeface="Arial"/>
                <a:cs typeface="Arial"/>
              </a:rPr>
              <a:t>)</a:t>
            </a:r>
          </a:p>
          <a:p>
            <a:pPr marL="0" indent="0" eaLnBrk="1" hangingPunct="1">
              <a:buNone/>
              <a:defRPr/>
            </a:pPr>
            <a:r>
              <a:rPr lang="nb-NO" sz="2000" dirty="0">
                <a:latin typeface="Arial"/>
                <a:cs typeface="Arial"/>
              </a:rPr>
              <a:t>Promotere </a:t>
            </a:r>
            <a:r>
              <a:rPr lang="nb-NO" sz="2000" dirty="0" err="1">
                <a:latin typeface="Arial"/>
                <a:cs typeface="Arial"/>
              </a:rPr>
              <a:t>Rotary</a:t>
            </a:r>
            <a:r>
              <a:rPr lang="nb-NO" sz="2000" dirty="0">
                <a:latin typeface="Arial"/>
                <a:cs typeface="Arial"/>
              </a:rPr>
              <a:t> og klubben</a:t>
            </a:r>
          </a:p>
          <a:p>
            <a:pPr marL="0" indent="0" eaLnBrk="1" hangingPunct="1">
              <a:buNone/>
              <a:defRPr/>
            </a:pPr>
            <a:r>
              <a:rPr lang="nb-NO" sz="2000" dirty="0">
                <a:latin typeface="Arial"/>
                <a:cs typeface="Arial"/>
              </a:rPr>
              <a:t>Drive og utvikle klubbens websider og sosiale media</a:t>
            </a:r>
          </a:p>
          <a:p>
            <a:pPr marL="0" indent="0" eaLnBrk="1" hangingPunct="1">
              <a:buNone/>
              <a:defRPr/>
            </a:pPr>
            <a:r>
              <a:rPr lang="nb-NO" sz="2000" dirty="0">
                <a:latin typeface="Arial"/>
                <a:cs typeface="Arial"/>
              </a:rPr>
              <a:t>Samarbeide med Medlemskapskomiteen</a:t>
            </a:r>
          </a:p>
          <a:p>
            <a:pPr eaLnBrk="1" hangingPunct="1">
              <a:defRPr/>
            </a:pPr>
            <a:endParaRPr lang="en-GB" sz="2000" dirty="0">
              <a:latin typeface="Arial"/>
              <a:cs typeface="Arial"/>
            </a:endParaRP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2986633" y="6165304"/>
            <a:ext cx="34575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nb-NO" sz="1400" dirty="0">
                <a:cs typeface="+mn-cs"/>
              </a:rPr>
              <a:t>Sigbjørn Haugland</a:t>
            </a:r>
            <a:br>
              <a:rPr lang="nb-NO" sz="1400" dirty="0">
                <a:cs typeface="+mn-cs"/>
              </a:rPr>
            </a:br>
            <a:r>
              <a:rPr lang="nb-NO" sz="1400" dirty="0">
                <a:cs typeface="+mn-cs"/>
              </a:rPr>
              <a:t>leder</a:t>
            </a:r>
          </a:p>
        </p:txBody>
      </p:sp>
      <p:pic>
        <p:nvPicPr>
          <p:cNvPr id="60421" name="Picture 14" descr="Logo-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 descr="Et bilde som inneholder person, mann, bygning, utendørs&#10;&#10;Beskrivelse som er generert med svært høy visshet">
            <a:extLst>
              <a:ext uri="{FF2B5EF4-FFF2-40B4-BE49-F238E27FC236}">
                <a16:creationId xmlns:a16="http://schemas.microsoft.com/office/drawing/2014/main" id="{03DA71B9-BC8C-4EBD-AA46-75D39F4D79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68960"/>
            <a:ext cx="2736304" cy="273652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>
                <a:latin typeface="Arial Narrow" charset="0"/>
                <a:cs typeface="Arial Narrow" charset="0"/>
              </a:rPr>
              <a:t>KOMITE FOR SØRVISPROSJEKTER</a:t>
            </a:r>
          </a:p>
        </p:txBody>
      </p:sp>
      <p:sp>
        <p:nvSpPr>
          <p:cNvPr id="61442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nb-NO" sz="2200" dirty="0">
                <a:latin typeface="Arial" charset="0"/>
                <a:cs typeface="Georgia" charset="0"/>
              </a:rPr>
              <a:t>Lokale prosjekter</a:t>
            </a:r>
          </a:p>
          <a:p>
            <a:pPr marL="0" indent="0" eaLnBrk="1" hangingPunct="1">
              <a:buNone/>
            </a:pPr>
            <a:r>
              <a:rPr lang="nb-NO" sz="2200" dirty="0">
                <a:latin typeface="Arial" charset="0"/>
                <a:cs typeface="Georgia" charset="0"/>
              </a:rPr>
              <a:t>Nasjonale prosjekter</a:t>
            </a:r>
          </a:p>
          <a:p>
            <a:pPr marL="0" indent="0" eaLnBrk="1" hangingPunct="1">
              <a:buNone/>
            </a:pPr>
            <a:r>
              <a:rPr lang="nb-NO" sz="2200" dirty="0">
                <a:latin typeface="Arial" charset="0"/>
                <a:cs typeface="Georgia" charset="0"/>
              </a:rPr>
              <a:t>Samarbeid med </a:t>
            </a:r>
            <a:r>
              <a:rPr lang="nb-NO" sz="2200" dirty="0" err="1">
                <a:latin typeface="Arial" charset="0"/>
                <a:cs typeface="Georgia" charset="0"/>
              </a:rPr>
              <a:t>Rota</a:t>
            </a:r>
            <a:r>
              <a:rPr lang="nb-NO" sz="2200" dirty="0" err="1">
                <a:solidFill>
                  <a:srgbClr val="FF0000"/>
                </a:solidFill>
                <a:latin typeface="Arial" charset="0"/>
                <a:cs typeface="Georgia" charset="0"/>
              </a:rPr>
              <a:t>x</a:t>
            </a:r>
            <a:r>
              <a:rPr lang="nb-NO" sz="2200" dirty="0" err="1">
                <a:latin typeface="Arial" charset="0"/>
                <a:cs typeface="Georgia" charset="0"/>
              </a:rPr>
              <a:t>ion</a:t>
            </a:r>
            <a:endParaRPr lang="nb-NO" sz="2200" dirty="0">
              <a:latin typeface="Arial" charset="0"/>
              <a:cs typeface="Georgia" charset="0"/>
            </a:endParaRPr>
          </a:p>
          <a:p>
            <a:pPr marL="0" indent="0" eaLnBrk="1" hangingPunct="1">
              <a:buNone/>
            </a:pPr>
            <a:r>
              <a:rPr lang="nb-NO" sz="2200" dirty="0">
                <a:latin typeface="Arial" charset="0"/>
                <a:cs typeface="Georgia" charset="0"/>
              </a:rPr>
              <a:t>Branns </a:t>
            </a:r>
            <a:r>
              <a:rPr lang="nb-NO" sz="2200" dirty="0" err="1">
                <a:latin typeface="Arial" charset="0"/>
                <a:cs typeface="Georgia" charset="0"/>
              </a:rPr>
              <a:t>Gatelag</a:t>
            </a:r>
            <a:endParaRPr lang="nb-NO" sz="2200" dirty="0">
              <a:latin typeface="Arial" charset="0"/>
              <a:cs typeface="Georgia" charset="0"/>
            </a:endParaRPr>
          </a:p>
          <a:p>
            <a:pPr marL="0" indent="0" eaLnBrk="1" hangingPunct="1">
              <a:buNone/>
            </a:pPr>
            <a:r>
              <a:rPr lang="nb-NO" sz="2200" dirty="0">
                <a:latin typeface="Arial" charset="0"/>
                <a:cs typeface="Georgia" charset="0"/>
              </a:rPr>
              <a:t>Skogrydding</a:t>
            </a:r>
          </a:p>
          <a:p>
            <a:pPr eaLnBrk="1" hangingPunct="1"/>
            <a:endParaRPr lang="en-GB" sz="2200" dirty="0">
              <a:latin typeface="Georgia" charset="0"/>
              <a:cs typeface="Georgia" charset="0"/>
            </a:endParaRPr>
          </a:p>
        </p:txBody>
      </p:sp>
      <p:sp>
        <p:nvSpPr>
          <p:cNvPr id="18438" name="Text Box 15"/>
          <p:cNvSpPr txBox="1">
            <a:spLocks noChangeArrowheads="1"/>
          </p:cNvSpPr>
          <p:nvPr/>
        </p:nvSpPr>
        <p:spPr bwMode="auto">
          <a:xfrm>
            <a:off x="2843808" y="5805240"/>
            <a:ext cx="33829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nb-NO" sz="1400" dirty="0">
                <a:cs typeface="+mn-cs"/>
              </a:rPr>
              <a:t>Terje Nilsen</a:t>
            </a:r>
            <a:br>
              <a:rPr lang="nb-NO" sz="1400" dirty="0">
                <a:cs typeface="+mn-cs"/>
              </a:rPr>
            </a:br>
            <a:r>
              <a:rPr lang="nb-NO" sz="1400" dirty="0">
                <a:cs typeface="+mn-cs"/>
              </a:rPr>
              <a:t>leder</a:t>
            </a:r>
          </a:p>
        </p:txBody>
      </p:sp>
      <p:pic>
        <p:nvPicPr>
          <p:cNvPr id="61447" name="Picture 18" descr="Logo-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F99C7AD-7B49-4EC8-8F69-4743F49CC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4048" y="1278435"/>
            <a:ext cx="2857500" cy="261686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>
                <a:latin typeface="Arial Narrow" charset="0"/>
                <a:cs typeface="Arial Narrow" charset="0"/>
              </a:rPr>
              <a:t>PROGRAMKOMITE</a:t>
            </a:r>
          </a:p>
        </p:txBody>
      </p:sp>
      <p:sp>
        <p:nvSpPr>
          <p:cNvPr id="62466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nb-NO" sz="2000" dirty="0">
                <a:latin typeface="Arial"/>
                <a:cs typeface="Arial"/>
              </a:rPr>
              <a:t>Mål: Program som motiverer til deltagelse, gir kunnskap og beriker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nb-NO" sz="2000" dirty="0">
                <a:latin typeface="Arial"/>
                <a:cs typeface="Arial"/>
              </a:rPr>
              <a:t>Gode foredragsholdere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nb-NO" sz="2000" dirty="0">
                <a:latin typeface="Arial"/>
                <a:cs typeface="Arial"/>
              </a:rPr>
              <a:t>Spise &amp; Prate </a:t>
            </a:r>
            <a:r>
              <a:rPr lang="mr-IN" sz="2000" dirty="0">
                <a:latin typeface="Arial"/>
                <a:cs typeface="Arial"/>
              </a:rPr>
              <a:t>–</a:t>
            </a:r>
            <a:r>
              <a:rPr lang="nb-NO" sz="2000" dirty="0">
                <a:latin typeface="Arial"/>
                <a:cs typeface="Arial"/>
              </a:rPr>
              <a:t> møter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nb-NO" sz="2000" dirty="0">
                <a:latin typeface="Arial"/>
                <a:cs typeface="Arial"/>
              </a:rPr>
              <a:t>Bedriftsbesøk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nb-NO" sz="2000" dirty="0">
                <a:latin typeface="Arial"/>
                <a:cs typeface="Arial"/>
              </a:rPr>
              <a:t>Sosiale aktiviteter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nb-NO" sz="2000" dirty="0">
                <a:latin typeface="Arial"/>
                <a:cs typeface="Arial"/>
              </a:rPr>
              <a:t>”3-min”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858000" y="6245225"/>
            <a:ext cx="2286000" cy="4762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A31951-D823-DF40-A616-A728231CE112}" type="slidenum">
              <a:rPr lang="nb-NO" sz="1400"/>
              <a:pPr eaLnBrk="1" hangingPunct="1"/>
              <a:t>15</a:t>
            </a:fld>
            <a:endParaRPr lang="nb-NO" sz="140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59832" y="6164709"/>
            <a:ext cx="3382963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nb-NO" sz="1400" dirty="0">
                <a:cs typeface="+mn-cs"/>
              </a:rPr>
              <a:t>Svein Milford</a:t>
            </a:r>
          </a:p>
          <a:p>
            <a:pPr algn="ctr">
              <a:spcBef>
                <a:spcPct val="50000"/>
              </a:spcBef>
              <a:defRPr/>
            </a:pPr>
            <a:r>
              <a:rPr lang="nb-NO" sz="1400" dirty="0">
                <a:cs typeface="+mn-cs"/>
              </a:rPr>
              <a:t>Leder</a:t>
            </a:r>
          </a:p>
        </p:txBody>
      </p:sp>
      <p:pic>
        <p:nvPicPr>
          <p:cNvPr id="62469" name="Picture 10" descr="Logo-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94854AC-A910-4753-BB54-CAF3067EE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3225" y="1880594"/>
            <a:ext cx="2733675" cy="273367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>
                <a:latin typeface="Arial Narrow" charset="0"/>
                <a:cs typeface="Arial Narrow" charset="0"/>
              </a:rPr>
              <a:t>INTERNASJONAL KOMITE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900339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nb-NO" sz="2200" dirty="0">
                <a:solidFill>
                  <a:schemeClr val="tx1"/>
                </a:solidFill>
                <a:latin typeface="Arial"/>
                <a:cs typeface="Arial"/>
                <a:hlinkClick r:id="rId2" tooltip="Klikk her for å lese meir om ungdomsutveksling"/>
              </a:rPr>
              <a:t>Ungdomsutveksling</a:t>
            </a:r>
            <a:endParaRPr lang="nb-NO"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nb-NO" sz="2200" dirty="0">
                <a:latin typeface="Arial"/>
                <a:cs typeface="Arial"/>
              </a:rPr>
              <a:t>GSE-team/kort yrkesutveksling</a:t>
            </a:r>
          </a:p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nb-NO" sz="2200" dirty="0" err="1">
                <a:latin typeface="Arial"/>
                <a:cs typeface="Arial"/>
              </a:rPr>
              <a:t>HandiCamp</a:t>
            </a:r>
            <a:r>
              <a:rPr lang="nb-NO" sz="2200" dirty="0">
                <a:latin typeface="Arial"/>
                <a:cs typeface="Arial"/>
              </a:rPr>
              <a:t> </a:t>
            </a:r>
          </a:p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nb-NO" sz="2200" dirty="0">
                <a:latin typeface="Arial"/>
                <a:cs typeface="Arial"/>
              </a:rPr>
              <a:t>Georgiastipend</a:t>
            </a:r>
          </a:p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nb-NO" sz="2200" dirty="0">
                <a:latin typeface="Arial"/>
                <a:cs typeface="Arial"/>
              </a:rPr>
              <a:t>Internasjonale prosjekter</a:t>
            </a:r>
          </a:p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nb-NO" sz="2200" dirty="0" err="1">
                <a:latin typeface="Arial"/>
                <a:cs typeface="Arial"/>
              </a:rPr>
              <a:t>Rotary</a:t>
            </a:r>
            <a:r>
              <a:rPr lang="nb-NO" sz="2200" dirty="0">
                <a:latin typeface="Arial"/>
                <a:cs typeface="Arial"/>
              </a:rPr>
              <a:t> Foundation, internasjonale prosjekter, Studentutveksling, GSE, </a:t>
            </a:r>
            <a:r>
              <a:rPr lang="nb-NO" sz="2200" dirty="0" err="1">
                <a:latin typeface="Arial"/>
                <a:cs typeface="Arial"/>
              </a:rPr>
              <a:t>Roundtrip</a:t>
            </a:r>
            <a:r>
              <a:rPr lang="nb-NO" sz="2200" dirty="0">
                <a:latin typeface="Arial"/>
                <a:cs typeface="Arial"/>
              </a:rPr>
              <a:t> etc.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  <a:defRPr/>
            </a:pPr>
            <a:endParaRPr lang="en-GB" sz="2200" dirty="0">
              <a:latin typeface="Arial"/>
              <a:cs typeface="Arial"/>
            </a:endParaRP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4644008" y="3789363"/>
            <a:ext cx="467938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nb-NO" sz="1400" dirty="0">
                <a:cs typeface="+mn-cs"/>
              </a:rPr>
              <a:t>Harald Håkonsen</a:t>
            </a:r>
          </a:p>
          <a:p>
            <a:pPr algn="ctr">
              <a:spcBef>
                <a:spcPct val="50000"/>
              </a:spcBef>
              <a:defRPr/>
            </a:pPr>
            <a:r>
              <a:rPr lang="nb-NO" sz="1400" dirty="0">
                <a:cs typeface="+mn-cs"/>
              </a:rPr>
              <a:t>leder</a:t>
            </a:r>
          </a:p>
        </p:txBody>
      </p:sp>
      <p:pic>
        <p:nvPicPr>
          <p:cNvPr id="63495" name="Picture 14" descr="Logo-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51057E8-798C-4F3B-A5A0-746565FD7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5126" y="1531144"/>
            <a:ext cx="2062300" cy="225821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b="1" dirty="0">
                <a:solidFill>
                  <a:srgbClr val="FFFFFF"/>
                </a:solidFill>
                <a:latin typeface="Arial Narrow" charset="0"/>
                <a:cs typeface="Arial Narrow" charset="0"/>
              </a:rPr>
              <a:t>ROTA</a:t>
            </a:r>
            <a:r>
              <a:rPr lang="en-GB" b="1" dirty="0">
                <a:solidFill>
                  <a:srgbClr val="FF0000"/>
                </a:solidFill>
                <a:latin typeface="Arial Narrow" charset="0"/>
                <a:cs typeface="Arial Narrow" charset="0"/>
              </a:rPr>
              <a:t>X</a:t>
            </a:r>
            <a:r>
              <a:rPr lang="en-GB" b="1" dirty="0">
                <a:solidFill>
                  <a:srgbClr val="FFFFFF"/>
                </a:solidFill>
                <a:latin typeface="Arial Narrow" charset="0"/>
                <a:cs typeface="Arial Narrow" charset="0"/>
              </a:rPr>
              <a:t>ION</a:t>
            </a:r>
          </a:p>
        </p:txBody>
      </p:sp>
      <p:sp>
        <p:nvSpPr>
          <p:cNvPr id="64514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endParaRPr lang="nb-NO" sz="2200" dirty="0">
              <a:latin typeface="Arial" charset="0"/>
              <a:cs typeface="Georgia" charset="0"/>
            </a:endParaRPr>
          </a:p>
          <a:p>
            <a:pPr marL="0" indent="0" eaLnBrk="1" hangingPunct="1">
              <a:buNone/>
            </a:pPr>
            <a:r>
              <a:rPr lang="nb-NO" sz="2200" dirty="0">
                <a:latin typeface="Arial" charset="0"/>
                <a:cs typeface="Georgia" charset="0"/>
              </a:rPr>
              <a:t>Samarbeid med Ny </a:t>
            </a:r>
            <a:r>
              <a:rPr lang="nb-NO" sz="2200" dirty="0" err="1">
                <a:latin typeface="Arial" charset="0"/>
                <a:cs typeface="Georgia" charset="0"/>
              </a:rPr>
              <a:t>Krohnborg</a:t>
            </a:r>
            <a:r>
              <a:rPr lang="nb-NO" sz="2200" dirty="0">
                <a:latin typeface="Arial" charset="0"/>
                <a:cs typeface="Georgia" charset="0"/>
              </a:rPr>
              <a:t> skole</a:t>
            </a:r>
          </a:p>
          <a:p>
            <a:pPr marL="0" indent="0" eaLnBrk="1" hangingPunct="1">
              <a:buNone/>
            </a:pPr>
            <a:r>
              <a:rPr lang="nb-NO" sz="2200" dirty="0">
                <a:latin typeface="Arial" charset="0"/>
                <a:cs typeface="Georgia" charset="0"/>
              </a:rPr>
              <a:t>Synliggjøre </a:t>
            </a:r>
            <a:r>
              <a:rPr lang="nb-NO" sz="2200" dirty="0" err="1">
                <a:latin typeface="Arial" charset="0"/>
                <a:cs typeface="Georgia" charset="0"/>
              </a:rPr>
              <a:t>Rotary</a:t>
            </a:r>
            <a:r>
              <a:rPr lang="nb-NO" sz="2200" dirty="0">
                <a:latin typeface="Arial" charset="0"/>
                <a:cs typeface="Georgia" charset="0"/>
              </a:rPr>
              <a:t> lokalt gjennom ROTA</a:t>
            </a:r>
            <a:r>
              <a:rPr lang="nb-NO" sz="2200" dirty="0">
                <a:solidFill>
                  <a:srgbClr val="FF0000"/>
                </a:solidFill>
                <a:latin typeface="Arial" charset="0"/>
                <a:cs typeface="Georgia" charset="0"/>
              </a:rPr>
              <a:t>X</a:t>
            </a:r>
            <a:r>
              <a:rPr lang="nb-NO" sz="2200" dirty="0">
                <a:latin typeface="Arial" charset="0"/>
                <a:cs typeface="Georgia" charset="0"/>
              </a:rPr>
              <a:t>ION</a:t>
            </a:r>
          </a:p>
          <a:p>
            <a:pPr marL="0" indent="0" eaLnBrk="1" hangingPunct="1">
              <a:buNone/>
            </a:pPr>
            <a:r>
              <a:rPr lang="nb-NO" sz="2200" dirty="0">
                <a:latin typeface="Arial" charset="0"/>
                <a:cs typeface="Georgia" charset="0"/>
              </a:rPr>
              <a:t>Informere andre klubber/holde foredrag for andre klubber</a:t>
            </a:r>
          </a:p>
          <a:p>
            <a:pPr eaLnBrk="1" hangingPunct="1"/>
            <a:endParaRPr lang="en-GB" sz="2200" dirty="0">
              <a:latin typeface="Georgia" charset="0"/>
              <a:cs typeface="Georgia" charset="0"/>
            </a:endParaRPr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2627784" y="5967114"/>
            <a:ext cx="3671887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nb-NO" sz="1400" dirty="0">
                <a:cs typeface="+mn-cs"/>
              </a:rPr>
              <a:t>Terje Steen Edvardsen</a:t>
            </a:r>
          </a:p>
          <a:p>
            <a:pPr algn="ctr">
              <a:spcBef>
                <a:spcPct val="50000"/>
              </a:spcBef>
              <a:defRPr/>
            </a:pPr>
            <a:r>
              <a:rPr lang="nb-NO" sz="1400" dirty="0">
                <a:cs typeface="+mn-cs"/>
              </a:rPr>
              <a:t>leder</a:t>
            </a:r>
          </a:p>
        </p:txBody>
      </p:sp>
      <p:pic>
        <p:nvPicPr>
          <p:cNvPr id="64517" name="Picture 14" descr="Logo-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Bild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97407" y="3500782"/>
            <a:ext cx="2134229" cy="205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>
                <a:latin typeface="Arial Narrow" charset="0"/>
                <a:cs typeface="Arial Narrow" charset="0"/>
              </a:rPr>
              <a:t>FESTKOMITEEN</a:t>
            </a:r>
          </a:p>
        </p:txBody>
      </p:sp>
      <p:sp>
        <p:nvSpPr>
          <p:cNvPr id="65538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sz="3200" dirty="0">
                <a:latin typeface="Arial" charset="0"/>
                <a:cs typeface="Georgia" charset="0"/>
              </a:rPr>
              <a:t>Bygge sosialt samhold og kultur</a:t>
            </a:r>
          </a:p>
          <a:p>
            <a:pPr eaLnBrk="1" hangingPunct="1"/>
            <a:r>
              <a:rPr lang="nb-NO" sz="3200" dirty="0">
                <a:latin typeface="Arial" charset="0"/>
                <a:cs typeface="Georgia" charset="0"/>
              </a:rPr>
              <a:t>Arrangere spisemøter, blåtur</a:t>
            </a:r>
            <a:endParaRPr lang="en-GB" dirty="0">
              <a:latin typeface="Georgia" charset="0"/>
              <a:cs typeface="Georgia" charset="0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2771800" y="5967115"/>
            <a:ext cx="367188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nb-NO" sz="1400" dirty="0">
                <a:cs typeface="+mn-cs"/>
              </a:rPr>
              <a:t>Nordahl Anthonisen</a:t>
            </a:r>
          </a:p>
          <a:p>
            <a:pPr algn="ctr">
              <a:spcBef>
                <a:spcPct val="50000"/>
              </a:spcBef>
              <a:defRPr/>
            </a:pPr>
            <a:r>
              <a:rPr lang="nb-NO" sz="1400" dirty="0">
                <a:cs typeface="+mn-cs"/>
              </a:rPr>
              <a:t>leder</a:t>
            </a:r>
          </a:p>
        </p:txBody>
      </p:sp>
      <p:pic>
        <p:nvPicPr>
          <p:cNvPr id="65541" name="Picture 14" descr="Logo-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Bil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4109" y="3590627"/>
            <a:ext cx="2138706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dirty="0">
                <a:solidFill>
                  <a:srgbClr val="FFFFFF"/>
                </a:solidFill>
                <a:latin typeface="Arial Narrow" charset="0"/>
                <a:cs typeface="Arial Narrow" charset="0"/>
              </a:rPr>
              <a:t>Bergenhus RK er del av en større sammenheng: </a:t>
            </a:r>
            <a:r>
              <a:rPr lang="nb-NO" b="1" dirty="0">
                <a:solidFill>
                  <a:srgbClr val="FFFFFF"/>
                </a:solidFill>
                <a:latin typeface="Arial Narrow" charset="0"/>
                <a:cs typeface="Arial Narrow" charset="0"/>
              </a:rPr>
              <a:t>ROTARY I VERDEN</a:t>
            </a:r>
            <a:endParaRPr lang="en-GB" b="1" dirty="0">
              <a:solidFill>
                <a:srgbClr val="FFFFFF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7504" y="1279301"/>
            <a:ext cx="8229600" cy="4525963"/>
          </a:xfrm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nb-NO" sz="2400" dirty="0">
              <a:latin typeface="Arial"/>
              <a:ea typeface="+mn-ea"/>
              <a:cs typeface="Arial"/>
            </a:endParaRPr>
          </a:p>
          <a:p>
            <a:pPr marL="0" indent="0" eaLnBrk="1" hangingPunct="1">
              <a:lnSpc>
                <a:spcPct val="90000"/>
              </a:lnSpc>
              <a:buClr>
                <a:srgbClr val="0000CC"/>
              </a:buClr>
              <a:buNone/>
              <a:defRPr/>
            </a:pPr>
            <a:r>
              <a:rPr lang="nb-NO" sz="2400" dirty="0">
                <a:latin typeface="Arial"/>
                <a:ea typeface="+mn-ea"/>
                <a:cs typeface="Arial"/>
              </a:rPr>
              <a:t>     1 223 400 medlemmer</a:t>
            </a:r>
          </a:p>
          <a:p>
            <a:pPr marL="0" indent="0" eaLnBrk="1" hangingPunct="1">
              <a:lnSpc>
                <a:spcPct val="90000"/>
              </a:lnSpc>
              <a:buClr>
                <a:srgbClr val="0000CC"/>
              </a:buClr>
              <a:buNone/>
              <a:defRPr/>
            </a:pPr>
            <a:r>
              <a:rPr lang="nb-NO" sz="2400" dirty="0">
                <a:latin typeface="Arial"/>
                <a:ea typeface="+mn-ea"/>
                <a:cs typeface="Arial"/>
              </a:rPr>
              <a:t>          34 300 klubber</a:t>
            </a:r>
          </a:p>
          <a:p>
            <a:pPr marL="0" indent="0" eaLnBrk="1" hangingPunct="1">
              <a:lnSpc>
                <a:spcPct val="90000"/>
              </a:lnSpc>
              <a:buClr>
                <a:srgbClr val="0000CC"/>
              </a:buClr>
              <a:buNone/>
              <a:defRPr/>
            </a:pPr>
            <a:r>
              <a:rPr lang="nb-NO" sz="2400" dirty="0">
                <a:latin typeface="Arial"/>
                <a:ea typeface="+mn-ea"/>
                <a:cs typeface="Arial"/>
              </a:rPr>
              <a:t>               165 land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anose="05000000000000000000" pitchFamily="2" charset="2"/>
              <a:buChar char="ü"/>
              <a:defRPr/>
            </a:pPr>
            <a:endParaRPr lang="nb-NO" sz="2400" dirty="0">
              <a:latin typeface="Arial"/>
              <a:ea typeface="+mn-ea"/>
              <a:cs typeface="Arial"/>
            </a:endParaRPr>
          </a:p>
          <a:p>
            <a:pPr marL="0" indent="0" eaLnBrk="1" hangingPunct="1">
              <a:lnSpc>
                <a:spcPct val="90000"/>
              </a:lnSpc>
              <a:buClr>
                <a:srgbClr val="0000CC"/>
              </a:buClr>
              <a:buNone/>
              <a:defRPr/>
            </a:pPr>
            <a:endParaRPr lang="nb-NO" sz="2400" dirty="0">
              <a:latin typeface="Arial"/>
              <a:ea typeface="+mn-ea"/>
              <a:cs typeface="Arial"/>
            </a:endParaRPr>
          </a:p>
          <a:p>
            <a:pPr marL="0" indent="0" eaLnBrk="1" hangingPunct="1">
              <a:lnSpc>
                <a:spcPct val="90000"/>
              </a:lnSpc>
              <a:buClr>
                <a:srgbClr val="0000CC"/>
              </a:buClr>
              <a:buNone/>
              <a:defRPr/>
            </a:pPr>
            <a:endParaRPr lang="nb-NO" sz="2400" dirty="0">
              <a:latin typeface="Arial"/>
              <a:ea typeface="+mn-ea"/>
              <a:cs typeface="Arial"/>
            </a:endParaRPr>
          </a:p>
          <a:p>
            <a:pPr marL="0" indent="0" eaLnBrk="1" hangingPunct="1">
              <a:lnSpc>
                <a:spcPct val="90000"/>
              </a:lnSpc>
              <a:buClr>
                <a:srgbClr val="0000CC"/>
              </a:buClr>
              <a:buNone/>
              <a:defRPr/>
            </a:pPr>
            <a:r>
              <a:rPr lang="nb-NO" sz="2400" dirty="0">
                <a:latin typeface="Arial"/>
                <a:ea typeface="+mn-ea"/>
                <a:cs typeface="Arial"/>
              </a:rPr>
              <a:t>Det betyr at du har et verdens-</a:t>
            </a:r>
            <a:br>
              <a:rPr lang="nb-NO" sz="2400" dirty="0">
                <a:latin typeface="Arial"/>
                <a:ea typeface="+mn-ea"/>
                <a:cs typeface="Arial"/>
              </a:rPr>
            </a:br>
            <a:r>
              <a:rPr lang="nb-NO" sz="2400" dirty="0">
                <a:latin typeface="Arial"/>
                <a:ea typeface="+mn-ea"/>
                <a:cs typeface="Arial"/>
              </a:rPr>
              <a:t>omspennende nettverk. </a:t>
            </a:r>
          </a:p>
          <a:p>
            <a:pPr marL="0" indent="0" eaLnBrk="1" hangingPunct="1">
              <a:lnSpc>
                <a:spcPct val="90000"/>
              </a:lnSpc>
              <a:buClr>
                <a:srgbClr val="0000CC"/>
              </a:buClr>
              <a:buNone/>
              <a:defRPr/>
            </a:pPr>
            <a:r>
              <a:rPr lang="nb-NO" sz="2400" dirty="0">
                <a:latin typeface="Arial"/>
                <a:ea typeface="+mn-ea"/>
                <a:cs typeface="Arial"/>
              </a:rPr>
              <a:t>Du er velkommen til å besøke klubber andre steder. </a:t>
            </a:r>
            <a:br>
              <a:rPr lang="nb-NO" sz="2400" dirty="0">
                <a:latin typeface="Arial"/>
                <a:ea typeface="+mn-ea"/>
                <a:cs typeface="Arial"/>
              </a:rPr>
            </a:br>
            <a:r>
              <a:rPr lang="nb-NO" sz="2400" dirty="0">
                <a:latin typeface="Arial"/>
                <a:ea typeface="+mn-ea"/>
                <a:cs typeface="Arial"/>
              </a:rPr>
              <a:t>Bruk ”</a:t>
            </a:r>
            <a:r>
              <a:rPr lang="nb-NO" sz="2400" dirty="0" err="1">
                <a:latin typeface="Arial"/>
                <a:ea typeface="+mn-ea"/>
                <a:cs typeface="Arial"/>
                <a:hlinkClick r:id="rId2"/>
              </a:rPr>
              <a:t>club</a:t>
            </a:r>
            <a:r>
              <a:rPr lang="nb-NO" sz="2400" dirty="0">
                <a:latin typeface="Arial"/>
                <a:ea typeface="+mn-ea"/>
                <a:cs typeface="Arial"/>
                <a:hlinkClick r:id="rId2"/>
              </a:rPr>
              <a:t> </a:t>
            </a:r>
            <a:r>
              <a:rPr lang="nb-NO" sz="2400" dirty="0" err="1">
                <a:latin typeface="Arial"/>
                <a:ea typeface="+mn-ea"/>
                <a:cs typeface="Arial"/>
                <a:hlinkClick r:id="rId2"/>
              </a:rPr>
              <a:t>finder</a:t>
            </a:r>
            <a:r>
              <a:rPr lang="nb-NO" sz="2400" dirty="0">
                <a:latin typeface="Arial"/>
                <a:ea typeface="+mn-ea"/>
                <a:cs typeface="Arial"/>
              </a:rPr>
              <a:t>” på nett eller last ned </a:t>
            </a:r>
            <a:r>
              <a:rPr lang="nb-NO" sz="2400" dirty="0" err="1">
                <a:latin typeface="Arial"/>
                <a:ea typeface="+mn-ea"/>
                <a:cs typeface="Arial"/>
                <a:hlinkClick r:id="rId3"/>
              </a:rPr>
              <a:t>club</a:t>
            </a:r>
            <a:r>
              <a:rPr lang="nb-NO" sz="2400" dirty="0">
                <a:latin typeface="Arial"/>
                <a:ea typeface="+mn-ea"/>
                <a:cs typeface="Arial"/>
                <a:hlinkClick r:id="rId3"/>
              </a:rPr>
              <a:t> </a:t>
            </a:r>
            <a:r>
              <a:rPr lang="nb-NO" sz="2400" dirty="0" err="1">
                <a:latin typeface="Arial"/>
                <a:ea typeface="+mn-ea"/>
                <a:cs typeface="Arial"/>
                <a:hlinkClick r:id="rId3"/>
              </a:rPr>
              <a:t>locator</a:t>
            </a:r>
            <a:r>
              <a:rPr lang="nb-NO" sz="2400" dirty="0">
                <a:latin typeface="Arial"/>
                <a:ea typeface="+mn-ea"/>
                <a:cs typeface="Arial"/>
              </a:rPr>
              <a:t>. </a:t>
            </a:r>
            <a:br>
              <a:rPr lang="nb-NO" sz="2400" dirty="0">
                <a:latin typeface="Arial"/>
                <a:ea typeface="+mn-ea"/>
                <a:cs typeface="Arial"/>
              </a:rPr>
            </a:br>
            <a:r>
              <a:rPr lang="nb-NO" sz="2400" dirty="0">
                <a:latin typeface="Arial"/>
                <a:ea typeface="+mn-ea"/>
                <a:cs typeface="Arial"/>
              </a:rPr>
              <a:t>Ta med klubbvimpel på tur! </a:t>
            </a:r>
            <a:endParaRPr lang="nb-NO" sz="400" dirty="0">
              <a:latin typeface="Arial"/>
              <a:ea typeface="+mn-ea"/>
              <a:cs typeface="Arial"/>
            </a:endParaRP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anose="05000000000000000000" pitchFamily="2" charset="2"/>
              <a:buChar char="ü"/>
              <a:defRPr/>
            </a:pPr>
            <a:endParaRPr lang="en-US" sz="2400" dirty="0">
              <a:latin typeface="Arial"/>
              <a:ea typeface="+mn-ea"/>
              <a:cs typeface="Arial"/>
            </a:endParaRPr>
          </a:p>
        </p:txBody>
      </p:sp>
      <p:pic>
        <p:nvPicPr>
          <p:cNvPr id="68611" name="Picture 6" descr="Logo-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876925"/>
            <a:ext cx="11525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 descr="Screen Shot 2017-11-19 at 12.38.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65" y="1066533"/>
            <a:ext cx="4781640" cy="380262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b="1" dirty="0">
                <a:latin typeface="Arial Narrow" charset="0"/>
                <a:cs typeface="Arial Narrow" charset="0"/>
              </a:rPr>
              <a:t>ROTARYS FORMÅL ER Å GAGNE ANDRE</a:t>
            </a:r>
            <a:endParaRPr lang="en-GB" dirty="0">
              <a:latin typeface="Arial Narrow" charset="0"/>
              <a:cs typeface="Arial Narrow" charset="0"/>
            </a:endParaRPr>
          </a:p>
        </p:txBody>
      </p:sp>
      <p:sp>
        <p:nvSpPr>
          <p:cNvPr id="149506" name="Rectangle 2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  <a:defRPr/>
            </a:pPr>
            <a:endParaRPr lang="nb-NO" sz="2800" dirty="0">
              <a:solidFill>
                <a:srgbClr val="0000CC"/>
              </a:solidFill>
              <a:ea typeface="+mn-ea"/>
              <a:cs typeface="+mn-cs"/>
            </a:endParaRP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  <a:defRPr/>
            </a:pPr>
            <a:r>
              <a:rPr lang="nb-NO" sz="2800" dirty="0">
                <a:solidFill>
                  <a:srgbClr val="0000CC"/>
                </a:solidFill>
                <a:ea typeface="+mn-ea"/>
                <a:cs typeface="+mn-cs"/>
              </a:rPr>
              <a:t>       </a:t>
            </a:r>
            <a:endParaRPr lang="nb-NO" b="1" u="sng" dirty="0">
              <a:solidFill>
                <a:srgbClr val="0000CC"/>
              </a:solidFill>
              <a:ea typeface="+mn-ea"/>
              <a:cs typeface="+mn-cs"/>
            </a:endParaRP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  <a:defRPr/>
            </a:pPr>
            <a:r>
              <a:rPr lang="nb-NO" sz="3600" dirty="0">
                <a:solidFill>
                  <a:srgbClr val="0000CC"/>
                </a:solidFill>
                <a:ea typeface="+mn-ea"/>
                <a:cs typeface="+mn-cs"/>
              </a:rPr>
              <a:t>                 </a:t>
            </a:r>
            <a:endParaRPr lang="nb-NO" sz="2000" dirty="0">
              <a:solidFill>
                <a:srgbClr val="0000CC"/>
              </a:solidFill>
              <a:ea typeface="+mn-ea"/>
              <a:cs typeface="+mn-cs"/>
            </a:endParaRPr>
          </a:p>
        </p:txBody>
      </p:sp>
      <p:pic>
        <p:nvPicPr>
          <p:cNvPr id="37891" name="Picture 6" descr="Logo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08" y="1052736"/>
            <a:ext cx="19431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21"/>
          <p:cNvSpPr txBox="1">
            <a:spLocks noChangeArrowheads="1"/>
          </p:cNvSpPr>
          <p:nvPr/>
        </p:nvSpPr>
        <p:spPr bwMode="auto">
          <a:xfrm>
            <a:off x="251520" y="1988840"/>
            <a:ext cx="678326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sz="2000" dirty="0"/>
              <a:t>Å GAGNE ANDRE</a:t>
            </a:r>
          </a:p>
          <a:p>
            <a:pPr algn="ctr" eaLnBrk="1" hangingPunct="1">
              <a:spcBef>
                <a:spcPct val="50000"/>
              </a:spcBef>
            </a:pPr>
            <a:r>
              <a:rPr lang="nb-NO" sz="2000" dirty="0"/>
              <a:t>Dette målet søker vi å nå gjennom: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nb-NO" sz="2000" dirty="0"/>
              <a:t>Å utvikle vennskap som grunnlag for å gagne andre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nb-NO" sz="2000" dirty="0"/>
              <a:t>Å stille høye etiske krav i vårt yrkesliv, vise respekt for alt </a:t>
            </a:r>
            <a:br>
              <a:rPr lang="nb-NO" sz="2000" dirty="0"/>
            </a:br>
            <a:r>
              <a:rPr lang="nb-NO" sz="2000" dirty="0"/>
              <a:t>nyttig arbeid og bruke hver enkelt rotarianers yrke som </a:t>
            </a:r>
            <a:br>
              <a:rPr lang="nb-NO" sz="2000" dirty="0"/>
            </a:br>
            <a:r>
              <a:rPr lang="nb-NO" sz="2000" dirty="0"/>
              <a:t>mulighet til å gagne samfunnet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nb-NO" sz="2000" dirty="0"/>
              <a:t>Å gagne andre i privatliv, yrke og samfunn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nb-NO" sz="2000" dirty="0"/>
              <a:t>Å arbeide for internasjonal forståelse, samhold og fred </a:t>
            </a:r>
            <a:br>
              <a:rPr lang="nb-NO" sz="2000" dirty="0"/>
            </a:br>
            <a:r>
              <a:rPr lang="nb-NO" sz="2000" dirty="0"/>
              <a:t>gjennom verdensomspennende fellesskap av personer </a:t>
            </a:r>
            <a:br>
              <a:rPr lang="nb-NO" sz="2000" dirty="0"/>
            </a:br>
            <a:r>
              <a:rPr lang="nb-NO" sz="2000" dirty="0"/>
              <a:t>fra forskjellige yrker forent i idealet om å gagne andre</a:t>
            </a:r>
          </a:p>
        </p:txBody>
      </p:sp>
      <p:pic>
        <p:nvPicPr>
          <p:cNvPr id="2" name="Bilde 1" descr="IMG_00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288" y="1772499"/>
            <a:ext cx="1981200" cy="446481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KALENDER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Arial"/>
                <a:cs typeface="Arial"/>
              </a:rPr>
              <a:t>I </a:t>
            </a:r>
            <a:r>
              <a:rPr lang="en-GB" sz="2400" dirty="0" err="1">
                <a:latin typeface="Arial"/>
                <a:cs typeface="Arial"/>
              </a:rPr>
              <a:t>denne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  <a:hlinkClick r:id="rId2"/>
              </a:rPr>
              <a:t>kalenderen </a:t>
            </a:r>
            <a:r>
              <a:rPr lang="en-GB" sz="2400" dirty="0" err="1">
                <a:latin typeface="Arial"/>
                <a:cs typeface="Arial"/>
              </a:rPr>
              <a:t>finner</a:t>
            </a:r>
            <a:r>
              <a:rPr lang="en-GB" sz="2400" dirty="0">
                <a:latin typeface="Arial"/>
                <a:cs typeface="Arial"/>
              </a:rPr>
              <a:t> du Rotary-</a:t>
            </a:r>
            <a:r>
              <a:rPr lang="en-GB" sz="2400" dirty="0" err="1">
                <a:latin typeface="Arial"/>
                <a:cs typeface="Arial"/>
              </a:rPr>
              <a:t>fokus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hver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måned</a:t>
            </a:r>
            <a:r>
              <a:rPr lang="en-GB" sz="2400" dirty="0">
                <a:latin typeface="Arial"/>
                <a:cs typeface="Arial"/>
              </a:rPr>
              <a:t>, </a:t>
            </a:r>
            <a:r>
              <a:rPr lang="en-GB" sz="2400" dirty="0" err="1">
                <a:latin typeface="Arial"/>
                <a:cs typeface="Arial"/>
              </a:rPr>
              <a:t>spesielle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dager</a:t>
            </a:r>
            <a:r>
              <a:rPr lang="en-GB" sz="2400" dirty="0">
                <a:latin typeface="Arial"/>
                <a:cs typeface="Arial"/>
              </a:rPr>
              <a:t>, arrangement, </a:t>
            </a:r>
            <a:r>
              <a:rPr lang="en-GB" sz="2400" dirty="0" err="1">
                <a:latin typeface="Arial"/>
                <a:cs typeface="Arial"/>
              </a:rPr>
              <a:t>konferanser</a:t>
            </a:r>
            <a:r>
              <a:rPr lang="en-GB" sz="2400" dirty="0">
                <a:latin typeface="Arial"/>
                <a:cs typeface="Arial"/>
              </a:rPr>
              <a:t>, </a:t>
            </a:r>
            <a:r>
              <a:rPr lang="en-GB" sz="2400" dirty="0" err="1">
                <a:latin typeface="Arial"/>
                <a:cs typeface="Arial"/>
              </a:rPr>
              <a:t>tidsfrister</a:t>
            </a:r>
            <a:endParaRPr lang="en-GB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252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22" descr="Logo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87588"/>
            <a:ext cx="1871662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3" name="Picture 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7" y="3285158"/>
            <a:ext cx="103981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26"/>
          <p:cNvSpPr txBox="1">
            <a:spLocks noChangeArrowheads="1"/>
          </p:cNvSpPr>
          <p:nvPr/>
        </p:nvSpPr>
        <p:spPr bwMode="auto">
          <a:xfrm>
            <a:off x="611188" y="1628775"/>
            <a:ext cx="2376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sz="1800" b="1"/>
              <a:t>Rotary International</a:t>
            </a:r>
          </a:p>
        </p:txBody>
      </p:sp>
      <p:sp>
        <p:nvSpPr>
          <p:cNvPr id="69639" name="Text Box 27"/>
          <p:cNvSpPr txBox="1">
            <a:spLocks noChangeArrowheads="1"/>
          </p:cNvSpPr>
          <p:nvPr/>
        </p:nvSpPr>
        <p:spPr bwMode="auto">
          <a:xfrm>
            <a:off x="6011863" y="1628775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sz="1800" b="1"/>
              <a:t>Rotarys motto:</a:t>
            </a:r>
          </a:p>
        </p:txBody>
      </p:sp>
      <p:sp>
        <p:nvSpPr>
          <p:cNvPr id="69640" name="Text Box 28"/>
          <p:cNvSpPr txBox="1">
            <a:spLocks noChangeArrowheads="1"/>
          </p:cNvSpPr>
          <p:nvPr/>
        </p:nvSpPr>
        <p:spPr bwMode="auto">
          <a:xfrm>
            <a:off x="827584" y="4070400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sz="1800" b="1" dirty="0"/>
              <a:t>Distrikt 2250 </a:t>
            </a:r>
          </a:p>
        </p:txBody>
      </p:sp>
      <p:sp>
        <p:nvSpPr>
          <p:cNvPr id="69641" name="Text Box 29"/>
          <p:cNvSpPr txBox="1">
            <a:spLocks noChangeArrowheads="1"/>
          </p:cNvSpPr>
          <p:nvPr/>
        </p:nvSpPr>
        <p:spPr bwMode="auto">
          <a:xfrm>
            <a:off x="827088" y="3278312"/>
            <a:ext cx="2233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sz="1800" b="1" dirty="0" err="1"/>
              <a:t>Rotary</a:t>
            </a:r>
            <a:r>
              <a:rPr lang="nb-NO" sz="1800" b="1" dirty="0"/>
              <a:t> Norge</a:t>
            </a:r>
          </a:p>
        </p:txBody>
      </p:sp>
      <p:sp>
        <p:nvSpPr>
          <p:cNvPr id="69642" name="Text Box 30"/>
          <p:cNvSpPr txBox="1">
            <a:spLocks noChangeArrowheads="1"/>
          </p:cNvSpPr>
          <p:nvPr/>
        </p:nvSpPr>
        <p:spPr bwMode="auto">
          <a:xfrm>
            <a:off x="178644" y="5075892"/>
            <a:ext cx="29531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sz="1800" b="1" dirty="0"/>
              <a:t>Bergenhus rotaryklubb</a:t>
            </a:r>
          </a:p>
        </p:txBody>
      </p:sp>
      <p:sp>
        <p:nvSpPr>
          <p:cNvPr id="69643" name="Text Box 31"/>
          <p:cNvSpPr txBox="1">
            <a:spLocks noChangeArrowheads="1"/>
          </p:cNvSpPr>
          <p:nvPr/>
        </p:nvSpPr>
        <p:spPr bwMode="auto">
          <a:xfrm>
            <a:off x="6153150" y="3925888"/>
            <a:ext cx="1874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sz="1800" b="1"/>
              <a:t>Årets motto:</a:t>
            </a:r>
          </a:p>
        </p:txBody>
      </p:sp>
      <p:sp>
        <p:nvSpPr>
          <p:cNvPr id="69644" name="Text Box 32"/>
          <p:cNvSpPr txBox="1">
            <a:spLocks noChangeArrowheads="1"/>
          </p:cNvSpPr>
          <p:nvPr/>
        </p:nvSpPr>
        <p:spPr bwMode="auto">
          <a:xfrm>
            <a:off x="827088" y="2414215"/>
            <a:ext cx="2233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sz="1800" b="1" dirty="0" err="1"/>
              <a:t>Rotary</a:t>
            </a:r>
            <a:r>
              <a:rPr lang="nb-NO" sz="1800" b="1" dirty="0"/>
              <a:t> Norden</a:t>
            </a:r>
          </a:p>
        </p:txBody>
      </p:sp>
      <p:pic>
        <p:nvPicPr>
          <p:cNvPr id="69645" name="Picture 33" descr="riemblem_c_smal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41438"/>
            <a:ext cx="1582738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8" name="Bild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69160"/>
            <a:ext cx="11525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9" name="TekstSylinder 2"/>
          <p:cNvSpPr txBox="1">
            <a:spLocks noChangeArrowheads="1"/>
          </p:cNvSpPr>
          <p:nvPr/>
        </p:nvSpPr>
        <p:spPr bwMode="auto">
          <a:xfrm>
            <a:off x="6875463" y="486251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nb-NO" sz="1800"/>
          </a:p>
        </p:txBody>
      </p:sp>
      <p:pic>
        <p:nvPicPr>
          <p:cNvPr id="69650" name="Bild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9253" y="4357688"/>
            <a:ext cx="2695537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dirty="0">
                <a:ea typeface="+mj-ea"/>
                <a:cs typeface="+mj-cs"/>
              </a:rPr>
              <a:t>Organisering av klubben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0" name="Rectangle 17"/>
          <p:cNvSpPr>
            <a:spLocks noGrp="1" noChangeArrowheads="1"/>
          </p:cNvSpPr>
          <p:nvPr>
            <p:ph idx="1"/>
          </p:nvPr>
        </p:nvSpPr>
        <p:spPr>
          <a:xfrm>
            <a:off x="6553200" y="4865688"/>
            <a:ext cx="1331913" cy="795337"/>
          </a:xfrm>
          <a:solidFill>
            <a:srgbClr val="FFFFFF"/>
          </a:solidFill>
          <a:ln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  <a:cs typeface="+mn-cs"/>
              </a:rPr>
              <a:t>Program-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  <a:cs typeface="+mn-cs"/>
              </a:rPr>
              <a:t>komité</a:t>
            </a:r>
          </a:p>
        </p:txBody>
      </p:sp>
      <p:sp>
        <p:nvSpPr>
          <p:cNvPr id="49155" name="Plassholder for lysbildenumm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245225"/>
            <a:ext cx="2286000" cy="4762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4DA9A3-CE8F-0C4D-A763-58557D6CD1BF}" type="slidenum">
              <a:rPr lang="nb-NO" sz="1400"/>
              <a:pPr/>
              <a:t>3</a:t>
            </a:fld>
            <a:endParaRPr lang="nb-NO" sz="1400"/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395288" y="3429000"/>
            <a:ext cx="1296987" cy="1004888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nb-NO" sz="18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Medlemskap</a:t>
            </a: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2124075" y="3417888"/>
            <a:ext cx="1368425" cy="10160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Kommunika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-</a:t>
            </a:r>
          </a:p>
          <a:p>
            <a:pPr algn="ctr">
              <a:defRPr/>
            </a:pP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sjon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5537200" y="3429000"/>
            <a:ext cx="1439863" cy="1068388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nb-NO" sz="18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Internasjonal</a:t>
            </a:r>
          </a:p>
          <a:p>
            <a:pPr algn="ctr">
              <a:defRPr/>
            </a:pPr>
            <a:r>
              <a:rPr lang="nb-NO" sz="18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komité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395288" y="1630363"/>
            <a:ext cx="8280400" cy="1366837"/>
          </a:xfrm>
          <a:prstGeom prst="rect">
            <a:avLst/>
          </a:prstGeom>
          <a:solidFill>
            <a:srgbClr val="EFF27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FF272"/>
            </a:extrusionClr>
          </a:sp3d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nb-NO" sz="32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Bergenhus rotaryklubb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4" name="Line 8"/>
          <p:cNvSpPr>
            <a:spLocks noChangeShapeType="1"/>
          </p:cNvSpPr>
          <p:nvPr/>
        </p:nvSpPr>
        <p:spPr bwMode="auto">
          <a:xfrm>
            <a:off x="1187450" y="2997200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GB" sz="18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5" name="Line 9"/>
          <p:cNvSpPr>
            <a:spLocks noChangeShapeType="1"/>
          </p:cNvSpPr>
          <p:nvPr/>
        </p:nvSpPr>
        <p:spPr bwMode="auto">
          <a:xfrm>
            <a:off x="4500563" y="2997200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GB" sz="18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6" name="Line 10"/>
          <p:cNvSpPr>
            <a:spLocks noChangeShapeType="1"/>
          </p:cNvSpPr>
          <p:nvPr/>
        </p:nvSpPr>
        <p:spPr bwMode="auto">
          <a:xfrm>
            <a:off x="6300788" y="2997200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GB" sz="18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7" name="Line 11"/>
          <p:cNvSpPr>
            <a:spLocks noChangeShapeType="1"/>
          </p:cNvSpPr>
          <p:nvPr/>
        </p:nvSpPr>
        <p:spPr bwMode="auto">
          <a:xfrm>
            <a:off x="8101013" y="2990850"/>
            <a:ext cx="0" cy="366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GB" sz="18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611188" y="5876925"/>
            <a:ext cx="8137525" cy="368300"/>
          </a:xfrm>
          <a:prstGeom prst="rect">
            <a:avLst/>
          </a:prstGeom>
          <a:solidFill>
            <a:srgbClr val="453C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nb-NO" sz="2800" b="1">
                <a:latin typeface="Arial" panose="020B0604020202020204" pitchFamily="34" charset="0"/>
                <a:ea typeface="+mn-ea"/>
                <a:cs typeface="+mn-cs"/>
              </a:rPr>
              <a:t>MEDLEMMENE</a:t>
            </a:r>
            <a:endParaRPr lang="en-US" sz="2800" b="1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9" name="Line 13"/>
          <p:cNvSpPr>
            <a:spLocks noChangeShapeType="1"/>
          </p:cNvSpPr>
          <p:nvPr/>
        </p:nvSpPr>
        <p:spPr bwMode="auto">
          <a:xfrm flipH="1">
            <a:off x="7235825" y="2997200"/>
            <a:ext cx="0" cy="1939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GB" sz="18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1962150" y="2990850"/>
            <a:ext cx="0" cy="1824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GB" sz="18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7380288" y="3429000"/>
            <a:ext cx="1439862" cy="1068388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Rotaxion</a:t>
            </a: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2843213" y="2997200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GB" sz="1800"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9170" name="Picture 22" descr="riemblem_c_smal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6" name="Rectangle 17"/>
          <p:cNvSpPr>
            <a:spLocks noChangeArrowheads="1"/>
          </p:cNvSpPr>
          <p:nvPr/>
        </p:nvSpPr>
        <p:spPr bwMode="auto">
          <a:xfrm>
            <a:off x="7399338" y="3457575"/>
            <a:ext cx="1439862" cy="1068388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Festkomite</a:t>
            </a:r>
          </a:p>
        </p:txBody>
      </p:sp>
      <p:sp>
        <p:nvSpPr>
          <p:cNvPr id="6167" name="Rectangle 17"/>
          <p:cNvSpPr>
            <a:spLocks noChangeArrowheads="1"/>
          </p:cNvSpPr>
          <p:nvPr/>
        </p:nvSpPr>
        <p:spPr bwMode="auto">
          <a:xfrm rot="10800000" flipV="1">
            <a:off x="1501775" y="4926013"/>
            <a:ext cx="1089025" cy="735012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Rota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ion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8" name="Rectangle 17"/>
          <p:cNvSpPr>
            <a:spLocks noChangeArrowheads="1"/>
          </p:cNvSpPr>
          <p:nvPr/>
        </p:nvSpPr>
        <p:spPr bwMode="auto">
          <a:xfrm>
            <a:off x="3838575" y="3417888"/>
            <a:ext cx="1357313" cy="110807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Service-</a:t>
            </a:r>
          </a:p>
          <a:p>
            <a:pPr algn="ctr">
              <a:defRPr/>
            </a:pPr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prosjekter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tel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>
                <a:latin typeface="Arial Narrow" charset="0"/>
                <a:cs typeface="Arial Narrow" charset="0"/>
              </a:rPr>
              <a:t>BERGENHUS ROTARYKLUBB</a:t>
            </a:r>
          </a:p>
        </p:txBody>
      </p:sp>
      <p:sp>
        <p:nvSpPr>
          <p:cNvPr id="132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19450" y="1207293"/>
            <a:ext cx="5817046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Char char="§"/>
              <a:defRPr/>
            </a:pPr>
            <a:r>
              <a:rPr lang="nb-NO" sz="2200" dirty="0">
                <a:latin typeface="Arial" charset="0"/>
                <a:ea typeface="+mn-ea"/>
                <a:cs typeface="+mn-cs"/>
              </a:rPr>
              <a:t>  Charterdato: 19.10.1959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Char char="§"/>
              <a:defRPr/>
            </a:pPr>
            <a:r>
              <a:rPr lang="nb-NO" sz="2200" dirty="0">
                <a:latin typeface="Arial" charset="0"/>
                <a:ea typeface="+mn-ea"/>
                <a:cs typeface="+mn-cs"/>
              </a:rPr>
              <a:t>  Charterklubb: Bergen rotaryklubb</a:t>
            </a:r>
            <a:br>
              <a:rPr lang="nb-NO" sz="2200" dirty="0">
                <a:latin typeface="Arial" charset="0"/>
                <a:ea typeface="+mn-ea"/>
                <a:cs typeface="+mn-cs"/>
              </a:rPr>
            </a:br>
            <a:endParaRPr lang="nb-NO" sz="2200" dirty="0">
              <a:latin typeface="Arial" charset="0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Char char="§"/>
              <a:defRPr/>
            </a:pPr>
            <a:r>
              <a:rPr lang="nb-NO" sz="2200" dirty="0">
                <a:latin typeface="Arial" charset="0"/>
                <a:ea typeface="+mn-ea"/>
                <a:cs typeface="+mn-cs"/>
              </a:rPr>
              <a:t>  Første kvinnelige medlem i 2008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Char char="§"/>
              <a:defRPr/>
            </a:pPr>
            <a:r>
              <a:rPr lang="nb-NO" sz="2200" dirty="0">
                <a:latin typeface="Arial" charset="0"/>
                <a:ea typeface="+mn-ea"/>
                <a:cs typeface="+mn-cs"/>
              </a:rPr>
              <a:t>  58  medlemmer  (6 kvinner og 52 menn)</a:t>
            </a:r>
            <a:br>
              <a:rPr lang="nb-NO" sz="2200" dirty="0">
                <a:latin typeface="Arial" charset="0"/>
                <a:ea typeface="+mn-ea"/>
                <a:cs typeface="+mn-cs"/>
              </a:rPr>
            </a:br>
            <a:endParaRPr lang="nb-NO" sz="2200" dirty="0">
              <a:latin typeface="Arial" charset="0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Char char="§"/>
              <a:defRPr/>
            </a:pPr>
            <a:r>
              <a:rPr lang="nb-NO" sz="2200" dirty="0">
                <a:latin typeface="Arial" charset="0"/>
                <a:ea typeface="+mn-ea"/>
                <a:cs typeface="+mn-cs"/>
              </a:rPr>
              <a:t>  Møtetid: onsdag </a:t>
            </a:r>
            <a:r>
              <a:rPr lang="nb-NO" sz="2200" dirty="0" err="1">
                <a:latin typeface="Arial" charset="0"/>
                <a:ea typeface="+mn-ea"/>
                <a:cs typeface="+mn-cs"/>
              </a:rPr>
              <a:t>kl</a:t>
            </a:r>
            <a:r>
              <a:rPr lang="nb-NO" sz="2200" dirty="0">
                <a:latin typeface="Arial" charset="0"/>
                <a:ea typeface="+mn-ea"/>
                <a:cs typeface="+mn-cs"/>
              </a:rPr>
              <a:t> 19.00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Char char="§"/>
              <a:defRPr/>
            </a:pPr>
            <a:r>
              <a:rPr lang="nb-NO" sz="2200" dirty="0">
                <a:latin typeface="Arial" charset="0"/>
                <a:ea typeface="+mn-ea"/>
                <a:cs typeface="+mn-cs"/>
              </a:rPr>
              <a:t>  Sted:  Bergen Maskinistforening</a:t>
            </a:r>
            <a:endParaRPr lang="en-US" sz="2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858000" y="6245225"/>
            <a:ext cx="2286000" cy="4762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33BEB6-1D6F-D346-AE92-F5DF2F7BF125}" type="slidenum">
              <a:rPr lang="nb-NO" sz="1400"/>
              <a:pPr eaLnBrk="1" hangingPunct="1"/>
              <a:t>4</a:t>
            </a:fld>
            <a:endParaRPr lang="nb-NO" sz="1400"/>
          </a:p>
        </p:txBody>
      </p:sp>
      <p:pic>
        <p:nvPicPr>
          <p:cNvPr id="50180" name="Picture 9" descr="Logo-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92600"/>
            <a:ext cx="1944687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296862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05" y="3959002"/>
            <a:ext cx="1296988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8357380-6026-4546-9516-4044A593104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52" y="4100528"/>
            <a:ext cx="1800200" cy="166481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216F968-4C0D-4B4E-80ED-8F3F06D831D1}"/>
              </a:ext>
            </a:extLst>
          </p:cNvPr>
          <p:cNvSpPr txBox="1"/>
          <p:nvPr/>
        </p:nvSpPr>
        <p:spPr>
          <a:xfrm>
            <a:off x="3851920" y="6240463"/>
            <a:ext cx="3006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President  Harald Goldstein 2019-2020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560" y="1987897"/>
            <a:ext cx="8352928" cy="3889375"/>
          </a:xfrm>
        </p:spPr>
        <p:txBody>
          <a:bodyPr/>
          <a:lstStyle/>
          <a:p>
            <a:pPr eaLnBrk="1" hangingPunct="1">
              <a:buFont typeface="Symbol" charset="0"/>
              <a:buChar char=""/>
              <a:tabLst>
                <a:tab pos="457200" algn="l"/>
              </a:tabLst>
              <a:defRPr/>
            </a:pPr>
            <a:r>
              <a:rPr lang="nb-NO" sz="1600" dirty="0">
                <a:latin typeface="Arial"/>
                <a:ea typeface="+mn-ea"/>
                <a:cs typeface="Arial"/>
              </a:rPr>
              <a:t>Bygge videre og videreutvikle det gode sosiale miljøet og vennskapet mellom medlemmene i klubben</a:t>
            </a:r>
          </a:p>
          <a:p>
            <a:pPr eaLnBrk="1" hangingPunct="1">
              <a:buFont typeface="Symbol" charset="0"/>
              <a:buChar char=""/>
              <a:tabLst>
                <a:tab pos="457200" algn="l"/>
              </a:tabLst>
              <a:defRPr/>
            </a:pPr>
            <a:r>
              <a:rPr lang="nb-NO" sz="1600" dirty="0">
                <a:latin typeface="Arial"/>
                <a:ea typeface="+mn-ea"/>
                <a:cs typeface="Arial"/>
              </a:rPr>
              <a:t>Videreføre ”kontinuitetsprinsippet” ved rekruttering til styret og komiteene i klubben</a:t>
            </a:r>
          </a:p>
          <a:p>
            <a:pPr eaLnBrk="1" hangingPunct="1">
              <a:buFont typeface="Symbol" charset="0"/>
              <a:buChar char=""/>
              <a:tabLst>
                <a:tab pos="457200" algn="l"/>
              </a:tabLst>
              <a:defRPr/>
            </a:pPr>
            <a:r>
              <a:rPr lang="nb-NO" sz="1600" dirty="0">
                <a:latin typeface="Arial"/>
                <a:ea typeface="+mn-ea"/>
                <a:cs typeface="Arial"/>
              </a:rPr>
              <a:t>Legge til rette for en bærekraftig utvikling i klubben og rekruttere nye yngre medlemmer/grupper av medlemmer som bidrar til mangfold og en sammensatt yrkesmessig i bakgrunn</a:t>
            </a:r>
          </a:p>
          <a:p>
            <a:pPr eaLnBrk="1" hangingPunct="1">
              <a:buFont typeface="Symbol" charset="0"/>
              <a:buChar char=""/>
              <a:tabLst>
                <a:tab pos="457200" algn="l"/>
              </a:tabLst>
              <a:defRPr/>
            </a:pPr>
            <a:r>
              <a:rPr lang="nb-NO" sz="1600" dirty="0">
                <a:latin typeface="Arial"/>
                <a:ea typeface="+mn-ea"/>
                <a:cs typeface="Arial"/>
              </a:rPr>
              <a:t>Legge vekt på å ha gode programmer på alle møter med interne og eksterne foredragsholdere som er interessante og bidrar til å utvikle klubben og medlemmene</a:t>
            </a:r>
          </a:p>
          <a:p>
            <a:pPr eaLnBrk="1" hangingPunct="1">
              <a:buFont typeface="Symbol" charset="0"/>
              <a:buChar char=""/>
              <a:tabLst>
                <a:tab pos="457200" algn="l"/>
              </a:tabLst>
              <a:defRPr/>
            </a:pPr>
            <a:r>
              <a:rPr lang="nb-NO" sz="1600" dirty="0">
                <a:latin typeface="Arial"/>
                <a:ea typeface="+mn-ea"/>
                <a:cs typeface="Arial"/>
              </a:rPr>
              <a:t>Aktivt engasjere alle medlemmer i klubbens arbeid gjennom høy deltagelse på klubbmøter og i komitéarbeid</a:t>
            </a:r>
          </a:p>
          <a:p>
            <a:pPr eaLnBrk="1" hangingPunct="1">
              <a:buFont typeface="Symbol" charset="0"/>
              <a:buChar char=""/>
              <a:tabLst>
                <a:tab pos="457200" algn="l"/>
              </a:tabLst>
              <a:defRPr/>
            </a:pPr>
            <a:r>
              <a:rPr lang="nb-NO" sz="1600" dirty="0">
                <a:latin typeface="Arial"/>
                <a:ea typeface="+mn-ea"/>
                <a:cs typeface="Arial"/>
              </a:rPr>
              <a:t>Engasjere klubbens medlemmer i lokale og internasjonale prosjekter i tråd med </a:t>
            </a:r>
            <a:r>
              <a:rPr lang="nb-NO" sz="1600" dirty="0" err="1">
                <a:latin typeface="Arial"/>
                <a:ea typeface="+mn-ea"/>
                <a:cs typeface="Arial"/>
              </a:rPr>
              <a:t>RIs</a:t>
            </a:r>
            <a:r>
              <a:rPr lang="nb-NO" sz="1600" dirty="0">
                <a:latin typeface="Arial"/>
                <a:ea typeface="+mn-ea"/>
                <a:cs typeface="Arial"/>
              </a:rPr>
              <a:t> idegrunnlag enten alene eller i samarbeid med andre klubber og andre organisasjoner i distriktet</a:t>
            </a:r>
          </a:p>
          <a:p>
            <a:pPr eaLnBrk="1" hangingPunct="1">
              <a:buFont typeface="Symbol" charset="0"/>
              <a:buChar char=""/>
              <a:tabLst>
                <a:tab pos="457200" algn="l"/>
              </a:tabLst>
              <a:defRPr/>
            </a:pPr>
            <a:r>
              <a:rPr lang="nb-NO" sz="1600" dirty="0">
                <a:latin typeface="Arial"/>
                <a:ea typeface="+mn-ea"/>
                <a:cs typeface="Arial"/>
              </a:rPr>
              <a:t>Øke synligheten i samfunnet</a:t>
            </a:r>
            <a:r>
              <a:rPr lang="nb-NO" sz="2000" dirty="0">
                <a:latin typeface="Arial"/>
                <a:ea typeface="+mn-ea"/>
                <a:cs typeface="Arial"/>
              </a:rPr>
              <a:t> 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None/>
              <a:tabLst>
                <a:tab pos="457200" algn="l"/>
              </a:tabLst>
              <a:defRPr/>
            </a:pPr>
            <a:endParaRPr lang="nb-NO" sz="2000" dirty="0">
              <a:latin typeface="Arial"/>
              <a:ea typeface="+mn-ea"/>
              <a:cs typeface="Arial"/>
            </a:endParaRPr>
          </a:p>
        </p:txBody>
      </p:sp>
      <p:sp>
        <p:nvSpPr>
          <p:cNvPr id="52226" name="Plassholder for lysbildenumm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245225"/>
            <a:ext cx="2286000" cy="4762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4A0CC0-922B-DB44-B04F-54C1DFFF4E30}" type="slidenum">
              <a:rPr lang="nb-NO" sz="1400"/>
              <a:pPr eaLnBrk="1" hangingPunct="1"/>
              <a:t>5</a:t>
            </a:fld>
            <a:endParaRPr lang="nb-NO" sz="1400"/>
          </a:p>
        </p:txBody>
      </p:sp>
      <p:pic>
        <p:nvPicPr>
          <p:cNvPr id="52227" name="Picture 7" descr="Logo-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kstSylinder 1"/>
          <p:cNvSpPr txBox="1">
            <a:spLocks noChangeArrowheads="1"/>
          </p:cNvSpPr>
          <p:nvPr/>
        </p:nvSpPr>
        <p:spPr bwMode="auto">
          <a:xfrm>
            <a:off x="5572125" y="14906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GB" sz="1800"/>
          </a:p>
        </p:txBody>
      </p:sp>
      <p:sp>
        <p:nvSpPr>
          <p:cNvPr id="3" name="TekstSylinder 2"/>
          <p:cNvSpPr txBox="1"/>
          <p:nvPr/>
        </p:nvSpPr>
        <p:spPr>
          <a:xfrm>
            <a:off x="611560" y="1198493"/>
            <a:ext cx="8352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nb-NO" sz="1800" b="1" dirty="0">
                <a:latin typeface="Arial" panose="020B0604020202020204" pitchFamily="34" charset="0"/>
                <a:ea typeface="+mn-ea"/>
                <a:cs typeface="+mn-cs"/>
              </a:rPr>
              <a:t>Bergenhus Rotaryklubb skal være en veldrevet, inkluderende og engasjert rotaryklubb med bred aktivitet som favner alle medlemmers interesse.</a:t>
            </a:r>
          </a:p>
        </p:txBody>
      </p:sp>
      <p:sp>
        <p:nvSpPr>
          <p:cNvPr id="52230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>
                <a:latin typeface="Arial Narrow" charset="0"/>
                <a:cs typeface="Arial Narrow" charset="0"/>
              </a:rPr>
              <a:t>BERGENHUS RK - STRATEGI 2017-2018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STRATEGIEN OG FORMÅLET VIL KLUBBEN OPPNÅ GJENNOM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3361928"/>
          </a:xfrm>
        </p:spPr>
        <p:txBody>
          <a:bodyPr/>
          <a:lstStyle/>
          <a:p>
            <a:pPr marL="0" indent="0">
              <a:buNone/>
            </a:pPr>
            <a:r>
              <a:rPr lang="mr-IN" sz="2400" dirty="0">
                <a:solidFill>
                  <a:srgbClr val="958D85"/>
                </a:solidFill>
                <a:latin typeface="Arial"/>
                <a:cs typeface="Arial"/>
              </a:rPr>
              <a:t>…</a:t>
            </a:r>
            <a:r>
              <a:rPr lang="nb-NO" sz="2400" dirty="0">
                <a:solidFill>
                  <a:srgbClr val="958D85"/>
                </a:solidFill>
                <a:latin typeface="Arial"/>
                <a:cs typeface="Arial"/>
              </a:rPr>
              <a:t>å ha en bærekraftig utvikling i medlemstallet</a:t>
            </a:r>
          </a:p>
          <a:p>
            <a:pPr marL="0" indent="0">
              <a:buNone/>
            </a:pPr>
            <a:r>
              <a:rPr lang="mr-IN" sz="2400" dirty="0">
                <a:solidFill>
                  <a:srgbClr val="958D85"/>
                </a:solidFill>
                <a:latin typeface="Arial"/>
                <a:cs typeface="Arial"/>
              </a:rPr>
              <a:t>…</a:t>
            </a:r>
            <a:r>
              <a:rPr lang="nb-NO" sz="2400" dirty="0">
                <a:solidFill>
                  <a:srgbClr val="958D85"/>
                </a:solidFill>
                <a:latin typeface="Arial"/>
                <a:cs typeface="Arial"/>
              </a:rPr>
              <a:t>å gjennomføre gode prosjekter</a:t>
            </a:r>
          </a:p>
          <a:p>
            <a:pPr marL="0" indent="0">
              <a:buNone/>
            </a:pPr>
            <a:r>
              <a:rPr lang="mr-IN" sz="2400" dirty="0">
                <a:solidFill>
                  <a:srgbClr val="958D85"/>
                </a:solidFill>
                <a:latin typeface="Arial"/>
                <a:cs typeface="Arial"/>
              </a:rPr>
              <a:t>…</a:t>
            </a:r>
            <a:r>
              <a:rPr lang="nb-NO" sz="2400" dirty="0">
                <a:solidFill>
                  <a:srgbClr val="958D85"/>
                </a:solidFill>
                <a:latin typeface="Arial"/>
                <a:cs typeface="Arial"/>
              </a:rPr>
              <a:t>å støtte </a:t>
            </a:r>
            <a:r>
              <a:rPr lang="nb-NO" sz="2400" dirty="0" err="1">
                <a:solidFill>
                  <a:srgbClr val="958D85"/>
                </a:solidFill>
                <a:latin typeface="Arial"/>
                <a:cs typeface="Arial"/>
              </a:rPr>
              <a:t>Rotary</a:t>
            </a:r>
            <a:r>
              <a:rPr lang="nb-NO" sz="2400" dirty="0">
                <a:solidFill>
                  <a:srgbClr val="958D85"/>
                </a:solidFill>
                <a:latin typeface="Arial"/>
                <a:cs typeface="Arial"/>
              </a:rPr>
              <a:t> Foundation</a:t>
            </a:r>
          </a:p>
          <a:p>
            <a:pPr marL="0" indent="0">
              <a:buNone/>
            </a:pPr>
            <a:r>
              <a:rPr lang="mr-IN" sz="2400" dirty="0">
                <a:solidFill>
                  <a:srgbClr val="958D85"/>
                </a:solidFill>
                <a:latin typeface="Arial"/>
                <a:cs typeface="Arial"/>
              </a:rPr>
              <a:t>…</a:t>
            </a:r>
            <a:r>
              <a:rPr lang="nb-NO" sz="2400" dirty="0">
                <a:solidFill>
                  <a:srgbClr val="958D85"/>
                </a:solidFill>
                <a:latin typeface="Arial"/>
                <a:cs typeface="Arial"/>
              </a:rPr>
              <a:t>å utvikle gode ledere</a:t>
            </a:r>
          </a:p>
        </p:txBody>
      </p:sp>
      <p:sp>
        <p:nvSpPr>
          <p:cNvPr id="53249" name="Plassholder for lysbildenumm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245225"/>
            <a:ext cx="2286000" cy="4762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7EF0B4-362B-404E-89E9-1CB794A87B31}" type="slidenum">
              <a:rPr lang="nb-NO" sz="1400"/>
              <a:pPr eaLnBrk="1" hangingPunct="1"/>
              <a:t>6</a:t>
            </a:fld>
            <a:endParaRPr lang="nb-NO" sz="1400"/>
          </a:p>
        </p:txBody>
      </p:sp>
      <p:pic>
        <p:nvPicPr>
          <p:cNvPr id="53250" name="Picture 14" descr="Logo-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12160" y="1746919"/>
            <a:ext cx="3097585" cy="3770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None/>
              <a:defRPr/>
            </a:pPr>
            <a:r>
              <a:rPr lang="nb-NO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Årlige faste poster: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nb-NO" sz="2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Charterfest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nb-NO" sz="2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Quiz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nb-NO" sz="2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Blåtur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nb-NO" sz="2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Spisemøter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nb-NO" sz="2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Presidentens møte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nb-NO" sz="2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Seniorforedrag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nb-NO" sz="2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Ego-foredrag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nb-NO" sz="2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Skogrydding </a:t>
            </a:r>
            <a:r>
              <a:rPr lang="nb-NO" sz="2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Fløien</a:t>
            </a:r>
            <a:endParaRPr lang="nb-NO" sz="2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274" name="Plassholder for lysbildenumm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245225"/>
            <a:ext cx="2286000" cy="4762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21A971-DF24-714D-AF72-A8D3EBC9641F}" type="slidenum">
              <a:rPr lang="nb-NO" sz="1400"/>
              <a:pPr eaLnBrk="1" hangingPunct="1"/>
              <a:t>7</a:t>
            </a:fld>
            <a:endParaRPr lang="nb-NO" sz="1400"/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107504" y="1746919"/>
            <a:ext cx="5688632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b-NO" dirty="0"/>
              <a:t>Eksempel på foredrag:</a:t>
            </a:r>
            <a:endParaRPr lang="nb-NO" sz="1400" b="1" dirty="0">
              <a:cs typeface="+mn-cs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nb-NO" sz="2200" dirty="0">
                <a:cs typeface="+mn-cs"/>
              </a:rPr>
              <a:t>Hjerneforskning (p</a:t>
            </a:r>
            <a:r>
              <a:rPr lang="nb-NO" sz="2200" dirty="0"/>
              <a:t>rof. Nils Erik </a:t>
            </a:r>
            <a:r>
              <a:rPr lang="nb-NO" sz="2200" dirty="0" err="1"/>
              <a:t>Gilhus</a:t>
            </a:r>
            <a:r>
              <a:rPr lang="nb-NO" sz="2200" dirty="0"/>
              <a:t>) </a:t>
            </a:r>
            <a:endParaRPr lang="nb-NO" sz="2200" dirty="0">
              <a:cs typeface="+mn-cs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nb-NO" sz="2200" dirty="0">
                <a:cs typeface="+mn-cs"/>
              </a:rPr>
              <a:t>Klima i endring </a:t>
            </a:r>
            <a:r>
              <a:rPr lang="nb-NO" sz="2200" dirty="0"/>
              <a:t>(</a:t>
            </a:r>
            <a:r>
              <a:rPr lang="nb-NO" sz="2200" dirty="0" err="1"/>
              <a:t>prof</a:t>
            </a:r>
            <a:r>
              <a:rPr lang="nb-NO" sz="2200" dirty="0"/>
              <a:t> . Eystein Jansen) </a:t>
            </a:r>
            <a:endParaRPr lang="nb-NO" sz="2200" dirty="0">
              <a:cs typeface="+mn-cs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nb-NO" sz="2200" dirty="0"/>
              <a:t>Kunstig intelligens (Peder Strand)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nb-NO" sz="2200" dirty="0"/>
              <a:t>Kreftforskning (prof. Per Eystein Lønning)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err="1"/>
              <a:t>Teknologi</a:t>
            </a:r>
            <a:r>
              <a:rPr lang="en-US" sz="2200" dirty="0"/>
              <a:t> </a:t>
            </a:r>
            <a:r>
              <a:rPr lang="en-US" sz="2200" dirty="0" err="1"/>
              <a:t>som</a:t>
            </a:r>
            <a:r>
              <a:rPr lang="en-US" sz="2200" dirty="0"/>
              <a:t> </a:t>
            </a:r>
            <a:r>
              <a:rPr lang="en-US" sz="2200" dirty="0" err="1"/>
              <a:t>pådriver</a:t>
            </a:r>
            <a:r>
              <a:rPr lang="en-US" sz="2200" dirty="0"/>
              <a:t> mot </a:t>
            </a:r>
            <a:r>
              <a:rPr lang="en-US" sz="2200" dirty="0" err="1"/>
              <a:t>ny</a:t>
            </a:r>
            <a:r>
              <a:rPr lang="en-US" sz="2200" dirty="0"/>
              <a:t> </a:t>
            </a:r>
            <a:r>
              <a:rPr lang="en-US" sz="2200" dirty="0" err="1"/>
              <a:t>økonomi</a:t>
            </a:r>
            <a:r>
              <a:rPr lang="en-US" sz="2200" dirty="0"/>
              <a:t> (</a:t>
            </a:r>
            <a:r>
              <a:rPr lang="en-US" sz="2200" dirty="0" err="1"/>
              <a:t>prof.Thor</a:t>
            </a:r>
            <a:r>
              <a:rPr lang="en-US" sz="2200" dirty="0"/>
              <a:t> W. </a:t>
            </a:r>
            <a:r>
              <a:rPr lang="en-US" sz="2200" dirty="0" err="1"/>
              <a:t>Andreassen</a:t>
            </a:r>
            <a:r>
              <a:rPr lang="en-US" sz="2200" dirty="0"/>
              <a:t>)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err="1"/>
              <a:t>Besøk</a:t>
            </a:r>
            <a:r>
              <a:rPr lang="en-US" sz="2200" dirty="0"/>
              <a:t> </a:t>
            </a:r>
            <a:r>
              <a:rPr lang="en-US" sz="2200" dirty="0" err="1"/>
              <a:t>på</a:t>
            </a:r>
            <a:r>
              <a:rPr lang="en-US" sz="2200" dirty="0"/>
              <a:t> Bergen Media City</a:t>
            </a:r>
            <a:endParaRPr lang="nb-NO" sz="2200" dirty="0"/>
          </a:p>
        </p:txBody>
      </p:sp>
      <p:pic>
        <p:nvPicPr>
          <p:cNvPr id="54276" name="Picture 11" descr="Logo-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>
                <a:latin typeface="Arial Narrow" charset="0"/>
                <a:cs typeface="Arial Narrow" charset="0"/>
              </a:rPr>
              <a:t>PROGRAM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468313" y="1530350"/>
            <a:ext cx="7920037" cy="4419600"/>
          </a:xfrm>
        </p:spPr>
        <p:txBody>
          <a:bodyPr/>
          <a:lstStyle/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  <a:defRPr/>
            </a:pPr>
            <a:endParaRPr lang="nb-NO" sz="2800">
              <a:solidFill>
                <a:srgbClr val="0000CC"/>
              </a:solidFill>
              <a:ea typeface="+mn-ea"/>
              <a:cs typeface="+mn-cs"/>
            </a:endParaRP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  <a:defRPr/>
            </a:pPr>
            <a:r>
              <a:rPr lang="nb-NO" sz="2800">
                <a:solidFill>
                  <a:srgbClr val="0000CC"/>
                </a:solidFill>
                <a:ea typeface="+mn-ea"/>
                <a:cs typeface="+mn-cs"/>
              </a:rPr>
              <a:t>       </a:t>
            </a:r>
            <a:endParaRPr lang="nb-NO" b="1" u="sng">
              <a:solidFill>
                <a:srgbClr val="0000CC"/>
              </a:solidFill>
              <a:ea typeface="+mn-ea"/>
              <a:cs typeface="+mn-cs"/>
            </a:endParaRP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  <a:defRPr/>
            </a:pPr>
            <a:r>
              <a:rPr lang="nb-NO" sz="3600">
                <a:solidFill>
                  <a:srgbClr val="0000CC"/>
                </a:solidFill>
                <a:ea typeface="+mn-ea"/>
                <a:cs typeface="+mn-cs"/>
              </a:rPr>
              <a:t>                 </a:t>
            </a:r>
            <a:endParaRPr lang="nb-NO" sz="2000">
              <a:solidFill>
                <a:srgbClr val="0000CC"/>
              </a:solidFill>
              <a:ea typeface="+mn-ea"/>
              <a:cs typeface="+mn-cs"/>
            </a:endParaRP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1763713" y="1700213"/>
            <a:ext cx="712946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b-NO" sz="2000">
                <a:cs typeface="+mn-cs"/>
              </a:rPr>
              <a:t>  Rotary er </a:t>
            </a:r>
            <a:r>
              <a:rPr lang="nb-NO" sz="2000" u="sng">
                <a:cs typeface="+mn-cs"/>
              </a:rPr>
              <a:t>ikke</a:t>
            </a:r>
            <a:r>
              <a:rPr lang="nb-NO" sz="2000">
                <a:cs typeface="+mn-cs"/>
              </a:rPr>
              <a:t> ment å være et ”folkeakademi”, der vi sitter</a:t>
            </a:r>
            <a:br>
              <a:rPr lang="nb-NO" sz="2000">
                <a:cs typeface="+mn-cs"/>
              </a:rPr>
            </a:br>
            <a:r>
              <a:rPr lang="nb-NO" sz="2000">
                <a:cs typeface="+mn-cs"/>
              </a:rPr>
              <a:t>  avslappet og tilbakelent og lar oss underholde av foredrag.</a:t>
            </a:r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395288" y="2924175"/>
            <a:ext cx="8424862" cy="2124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br>
              <a:rPr lang="nb-NO" sz="1200" b="1" i="1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nb-NO" sz="4000" b="1" i="1" dirty="0" err="1">
                <a:solidFill>
                  <a:schemeClr val="tx2"/>
                </a:solidFill>
                <a:latin typeface="Arial"/>
                <a:cs typeface="Arial"/>
              </a:rPr>
              <a:t>Rotary</a:t>
            </a:r>
            <a:r>
              <a:rPr lang="nb-NO" sz="4000" b="1" i="1" dirty="0">
                <a:solidFill>
                  <a:schemeClr val="tx2"/>
                </a:solidFill>
                <a:latin typeface="Arial"/>
                <a:cs typeface="Arial"/>
              </a:rPr>
              <a:t> er en yrkesbasert og tjenesteytende organisasjon </a:t>
            </a:r>
            <a:br>
              <a:rPr lang="nb-NO" sz="4000" b="1" i="1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nb-NO" sz="4000" b="1" i="1" dirty="0">
                <a:solidFill>
                  <a:schemeClr val="tx2"/>
                </a:solidFill>
                <a:latin typeface="Arial"/>
                <a:cs typeface="Arial"/>
              </a:rPr>
              <a:t>der formålet er å gagne andre</a:t>
            </a:r>
            <a:endParaRPr lang="nb-NO" sz="1200" b="1" i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201735" name="Picture 7" descr="Logo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00663"/>
            <a:ext cx="16478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6" name="Picture 8" descr="j03964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50975"/>
            <a:ext cx="1439862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>
                <a:latin typeface="Arial Narrow" charset="0"/>
                <a:cs typeface="Arial Narrow" charset="0"/>
              </a:rPr>
              <a:t>VERDT </a:t>
            </a:r>
            <a:r>
              <a:rPr lang="en-GB" dirty="0" err="1">
                <a:latin typeface="Arial Narrow" charset="0"/>
                <a:cs typeface="Arial Narrow" charset="0"/>
              </a:rPr>
              <a:t>Å</a:t>
            </a:r>
            <a:r>
              <a:rPr lang="en-GB" dirty="0">
                <a:latin typeface="Arial Narrow" charset="0"/>
                <a:cs typeface="Arial Narrow" charset="0"/>
              </a:rPr>
              <a:t> MERKE SEG</a:t>
            </a:r>
          </a:p>
        </p:txBody>
      </p:sp>
    </p:spTree>
    <p:extLst>
      <p:ext uri="{BB962C8B-B14F-4D97-AF65-F5344CB8AC3E}">
        <p14:creationId xmlns:p14="http://schemas.microsoft.com/office/powerpoint/2010/main" val="287893055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TJENESTER - KOMITEER - PROSJEKTER</a:t>
            </a:r>
          </a:p>
        </p:txBody>
      </p:sp>
      <p:grpSp>
        <p:nvGrpSpPr>
          <p:cNvPr id="56345" name="Group 32"/>
          <p:cNvGrpSpPr>
            <a:grpSpLocks/>
          </p:cNvGrpSpPr>
          <p:nvPr/>
        </p:nvGrpSpPr>
        <p:grpSpPr bwMode="auto">
          <a:xfrm>
            <a:off x="1115616" y="1052736"/>
            <a:ext cx="7391400" cy="1600200"/>
            <a:chOff x="720" y="720"/>
            <a:chExt cx="4656" cy="1008"/>
          </a:xfrm>
        </p:grpSpPr>
        <p:grpSp>
          <p:nvGrpSpPr>
            <p:cNvPr id="56346" name="Group 33"/>
            <p:cNvGrpSpPr>
              <a:grpSpLocks/>
            </p:cNvGrpSpPr>
            <p:nvPr/>
          </p:nvGrpSpPr>
          <p:grpSpPr bwMode="auto">
            <a:xfrm>
              <a:off x="720" y="1344"/>
              <a:ext cx="864" cy="384"/>
              <a:chOff x="1440" y="1200"/>
              <a:chExt cx="864" cy="384"/>
            </a:xfrm>
          </p:grpSpPr>
          <p:sp>
            <p:nvSpPr>
              <p:cNvPr id="22572" name="Rectangle 34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16" cy="384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nb-NO" sz="1800">
                  <a:solidFill>
                    <a:srgbClr val="00246C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573" name="Text Box 35"/>
              <p:cNvSpPr txBox="1">
                <a:spLocks noChangeArrowheads="1"/>
              </p:cNvSpPr>
              <p:nvPr/>
            </p:nvSpPr>
            <p:spPr bwMode="auto">
              <a:xfrm>
                <a:off x="1440" y="1248"/>
                <a:ext cx="8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buFont typeface="Wingding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buFont typeface="Wingding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buFont typeface="Wingding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buFont typeface="Wingding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nb-NO" sz="1200" b="1" dirty="0" err="1">
                    <a:solidFill>
                      <a:srgbClr val="00246C"/>
                    </a:solidFill>
                    <a:latin typeface="Comic Sans MS" charset="0"/>
                    <a:cs typeface="+mn-cs"/>
                  </a:rPr>
                  <a:t>Rota</a:t>
                </a:r>
                <a:r>
                  <a:rPr lang="nb-NO" sz="1200" b="1" dirty="0" err="1">
                    <a:solidFill>
                      <a:srgbClr val="FF0000"/>
                    </a:solidFill>
                    <a:latin typeface="Comic Sans MS" charset="0"/>
                    <a:cs typeface="+mn-cs"/>
                  </a:rPr>
                  <a:t>x</a:t>
                </a:r>
                <a:r>
                  <a:rPr lang="nb-NO" sz="1200" b="1" dirty="0" err="1">
                    <a:solidFill>
                      <a:srgbClr val="00246C"/>
                    </a:solidFill>
                    <a:latin typeface="Comic Sans MS" charset="0"/>
                    <a:cs typeface="+mn-cs"/>
                  </a:rPr>
                  <a:t>ion</a:t>
                </a:r>
                <a:r>
                  <a:rPr lang="nb-NO" sz="1200" b="1" dirty="0">
                    <a:solidFill>
                      <a:srgbClr val="00246C"/>
                    </a:solidFill>
                    <a:latin typeface="Comic Sans MS" charset="0"/>
                    <a:cs typeface="+mn-cs"/>
                  </a:rPr>
                  <a:t>      </a:t>
                </a:r>
              </a:p>
            </p:txBody>
          </p:sp>
        </p:grpSp>
        <p:sp>
          <p:nvSpPr>
            <p:cNvPr id="22558" name="Rectangle 36"/>
            <p:cNvSpPr>
              <a:spLocks noChangeArrowheads="1"/>
            </p:cNvSpPr>
            <p:nvPr/>
          </p:nvSpPr>
          <p:spPr bwMode="auto">
            <a:xfrm>
              <a:off x="1680" y="1344"/>
              <a:ext cx="816" cy="384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nb-NO" sz="1200" b="1">
                  <a:solidFill>
                    <a:srgbClr val="00246C"/>
                  </a:solidFill>
                  <a:latin typeface="Arial" panose="020B0604020202020204" pitchFamily="34" charset="0"/>
                  <a:ea typeface="+mn-ea"/>
                  <a:cs typeface="+mn-cs"/>
                </a:rPr>
                <a:t>Kommunikasjon</a:t>
              </a:r>
              <a:br>
                <a:rPr lang="nb-NO" sz="1200" b="1">
                  <a:solidFill>
                    <a:srgbClr val="00246C"/>
                  </a:solidFill>
                  <a:latin typeface="Arial" panose="020B0604020202020204" pitchFamily="34" charset="0"/>
                  <a:ea typeface="+mn-ea"/>
                  <a:cs typeface="+mn-cs"/>
                </a:rPr>
              </a:br>
              <a:endParaRPr lang="nb-NO" sz="1200" b="1">
                <a:solidFill>
                  <a:srgbClr val="00246C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59" name="Rectangle 37"/>
            <p:cNvSpPr>
              <a:spLocks noChangeArrowheads="1"/>
            </p:cNvSpPr>
            <p:nvPr/>
          </p:nvSpPr>
          <p:spPr bwMode="auto">
            <a:xfrm>
              <a:off x="2640" y="1344"/>
              <a:ext cx="816" cy="384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nb-NO" sz="1200" b="1">
                  <a:solidFill>
                    <a:srgbClr val="00246C"/>
                  </a:solidFill>
                  <a:latin typeface="Arial" panose="020B0604020202020204" pitchFamily="34" charset="0"/>
                  <a:ea typeface="+mn-ea"/>
                  <a:cs typeface="+mn-cs"/>
                </a:rPr>
                <a:t>Medlemskap</a:t>
              </a:r>
              <a:br>
                <a:rPr lang="nb-NO" sz="1200" b="1">
                  <a:solidFill>
                    <a:srgbClr val="00246C"/>
                  </a:solidFill>
                  <a:latin typeface="Arial" panose="020B0604020202020204" pitchFamily="34" charset="0"/>
                  <a:ea typeface="+mn-ea"/>
                  <a:cs typeface="+mn-cs"/>
                </a:rPr>
              </a:br>
              <a:endParaRPr lang="nb-NO" sz="1200" b="1">
                <a:solidFill>
                  <a:srgbClr val="00246C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60" name="Rectangle 38"/>
            <p:cNvSpPr>
              <a:spLocks noChangeArrowheads="1"/>
            </p:cNvSpPr>
            <p:nvPr/>
          </p:nvSpPr>
          <p:spPr bwMode="auto">
            <a:xfrm>
              <a:off x="3600" y="1344"/>
              <a:ext cx="816" cy="384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nb-NO" sz="1200">
                <a:solidFill>
                  <a:srgbClr val="00246C"/>
                </a:solidFill>
                <a:latin typeface="Comic Sans MS" charset="0"/>
                <a:ea typeface="+mn-ea"/>
                <a:cs typeface="+mn-cs"/>
              </a:endParaRPr>
            </a:p>
          </p:txBody>
        </p:sp>
        <p:sp>
          <p:nvSpPr>
            <p:cNvPr id="22561" name="Rectangle 39"/>
            <p:cNvSpPr>
              <a:spLocks noChangeArrowheads="1"/>
            </p:cNvSpPr>
            <p:nvPr/>
          </p:nvSpPr>
          <p:spPr bwMode="auto">
            <a:xfrm>
              <a:off x="4560" y="1344"/>
              <a:ext cx="816" cy="384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nb-NO" sz="1200">
                <a:solidFill>
                  <a:srgbClr val="00246C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62" name="Text Box 40"/>
            <p:cNvSpPr txBox="1">
              <a:spLocks noChangeArrowheads="1"/>
            </p:cNvSpPr>
            <p:nvPr/>
          </p:nvSpPr>
          <p:spPr bwMode="auto">
            <a:xfrm>
              <a:off x="3601" y="1389"/>
              <a:ext cx="83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nb-NO" sz="1200" b="1">
                  <a:solidFill>
                    <a:srgbClr val="00246C"/>
                  </a:solidFill>
                  <a:cs typeface="+mn-cs"/>
                </a:rPr>
                <a:t>Serviceprosjekt</a:t>
              </a:r>
            </a:p>
          </p:txBody>
        </p:sp>
        <p:sp>
          <p:nvSpPr>
            <p:cNvPr id="22563" name="Text Box 41"/>
            <p:cNvSpPr txBox="1">
              <a:spLocks noChangeArrowheads="1"/>
            </p:cNvSpPr>
            <p:nvPr/>
          </p:nvSpPr>
          <p:spPr bwMode="auto">
            <a:xfrm>
              <a:off x="4596" y="1341"/>
              <a:ext cx="7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nb-NO" sz="1200" b="1">
                  <a:solidFill>
                    <a:srgbClr val="00246C"/>
                  </a:solidFill>
                  <a:cs typeface="+mn-cs"/>
                </a:rPr>
                <a:t>Internasjonal</a:t>
              </a:r>
            </a:p>
            <a:p>
              <a:pPr algn="ctr">
                <a:defRPr/>
              </a:pPr>
              <a:r>
                <a:rPr lang="nb-NO" sz="1200" b="1">
                  <a:solidFill>
                    <a:srgbClr val="00246C"/>
                  </a:solidFill>
                  <a:cs typeface="+mn-cs"/>
                </a:rPr>
                <a:t>komite</a:t>
              </a:r>
            </a:p>
          </p:txBody>
        </p:sp>
        <p:sp>
          <p:nvSpPr>
            <p:cNvPr id="22564" name="Line 42"/>
            <p:cNvSpPr>
              <a:spLocks noChangeShapeType="1"/>
            </p:cNvSpPr>
            <p:nvPr/>
          </p:nvSpPr>
          <p:spPr bwMode="auto">
            <a:xfrm>
              <a:off x="1152" y="1248"/>
              <a:ext cx="37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800">
                <a:solidFill>
                  <a:srgbClr val="00246C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65" name="Line 43"/>
            <p:cNvSpPr>
              <a:spLocks noChangeShapeType="1"/>
            </p:cNvSpPr>
            <p:nvPr/>
          </p:nvSpPr>
          <p:spPr bwMode="auto">
            <a:xfrm>
              <a:off x="4944" y="12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800">
                <a:solidFill>
                  <a:srgbClr val="00246C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66" name="Line 44"/>
            <p:cNvSpPr>
              <a:spLocks noChangeShapeType="1"/>
            </p:cNvSpPr>
            <p:nvPr/>
          </p:nvSpPr>
          <p:spPr bwMode="auto">
            <a:xfrm>
              <a:off x="4032" y="12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800">
                <a:solidFill>
                  <a:srgbClr val="00246C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67" name="Line 45"/>
            <p:cNvSpPr>
              <a:spLocks noChangeShapeType="1"/>
            </p:cNvSpPr>
            <p:nvPr/>
          </p:nvSpPr>
          <p:spPr bwMode="auto">
            <a:xfrm>
              <a:off x="3072" y="115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800">
                <a:solidFill>
                  <a:srgbClr val="00246C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68" name="Line 46"/>
            <p:cNvSpPr>
              <a:spLocks noChangeShapeType="1"/>
            </p:cNvSpPr>
            <p:nvPr/>
          </p:nvSpPr>
          <p:spPr bwMode="auto">
            <a:xfrm>
              <a:off x="2064" y="12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800">
                <a:solidFill>
                  <a:srgbClr val="00246C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69" name="Line 47"/>
            <p:cNvSpPr>
              <a:spLocks noChangeShapeType="1"/>
            </p:cNvSpPr>
            <p:nvPr/>
          </p:nvSpPr>
          <p:spPr bwMode="auto">
            <a:xfrm>
              <a:off x="1152" y="12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800">
                <a:solidFill>
                  <a:srgbClr val="00246C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70" name="Rectangle 48"/>
            <p:cNvSpPr>
              <a:spLocks noChangeArrowheads="1"/>
            </p:cNvSpPr>
            <p:nvPr/>
          </p:nvSpPr>
          <p:spPr bwMode="auto">
            <a:xfrm>
              <a:off x="2640" y="720"/>
              <a:ext cx="816" cy="384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nb-NO" sz="1200" b="1" dirty="0">
                  <a:solidFill>
                    <a:srgbClr val="00246C"/>
                  </a:solidFill>
                  <a:latin typeface="Comic Sans MS" charset="0"/>
                  <a:ea typeface="+mn-ea"/>
                  <a:cs typeface="+mn-cs"/>
                </a:rPr>
                <a:t>STYRET</a:t>
              </a:r>
            </a:p>
          </p:txBody>
        </p:sp>
        <p:sp>
          <p:nvSpPr>
            <p:cNvPr id="22571" name="Line 49"/>
            <p:cNvSpPr>
              <a:spLocks noChangeShapeType="1"/>
            </p:cNvSpPr>
            <p:nvPr/>
          </p:nvSpPr>
          <p:spPr bwMode="auto">
            <a:xfrm>
              <a:off x="3072" y="11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800">
                <a:solidFill>
                  <a:srgbClr val="00246C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3955" name="Text Box 51"/>
          <p:cNvSpPr txBox="1">
            <a:spLocks noChangeArrowheads="1"/>
          </p:cNvSpPr>
          <p:nvPr/>
        </p:nvSpPr>
        <p:spPr bwMode="auto">
          <a:xfrm>
            <a:off x="4163616" y="3048670"/>
            <a:ext cx="4751388" cy="170973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b-NO" sz="800" dirty="0">
                <a:solidFill>
                  <a:srgbClr val="00246C"/>
                </a:solidFill>
                <a:cs typeface="+mn-cs"/>
              </a:rPr>
              <a:t> </a:t>
            </a:r>
            <a:br>
              <a:rPr lang="nb-NO" sz="800" dirty="0">
                <a:solidFill>
                  <a:srgbClr val="00246C"/>
                </a:solidFill>
                <a:cs typeface="+mn-cs"/>
              </a:rPr>
            </a:br>
            <a:r>
              <a:rPr lang="nb-NO" sz="1800" dirty="0">
                <a:solidFill>
                  <a:srgbClr val="00246C"/>
                </a:solidFill>
                <a:cs typeface="+mn-cs"/>
              </a:rPr>
              <a:t> Komitéene har </a:t>
            </a:r>
            <a:r>
              <a:rPr lang="nb-NO" sz="1800" b="1" dirty="0">
                <a:solidFill>
                  <a:srgbClr val="00246C"/>
                </a:solidFill>
                <a:cs typeface="+mn-cs"/>
              </a:rPr>
              <a:t>MEDLEMMER</a:t>
            </a:r>
            <a:r>
              <a:rPr lang="nb-NO" sz="1800" dirty="0">
                <a:solidFill>
                  <a:srgbClr val="00246C"/>
                </a:solidFill>
                <a:cs typeface="+mn-cs"/>
              </a:rPr>
              <a:t>, </a:t>
            </a:r>
            <a:br>
              <a:rPr lang="nb-NO" sz="1800" dirty="0">
                <a:solidFill>
                  <a:srgbClr val="00246C"/>
                </a:solidFill>
                <a:cs typeface="+mn-cs"/>
              </a:rPr>
            </a:br>
            <a:br>
              <a:rPr lang="nb-NO" sz="1800" dirty="0">
                <a:solidFill>
                  <a:srgbClr val="00246C"/>
                </a:solidFill>
                <a:cs typeface="+mn-cs"/>
              </a:rPr>
            </a:br>
            <a:r>
              <a:rPr lang="nb-NO" sz="1800" dirty="0">
                <a:solidFill>
                  <a:srgbClr val="00246C"/>
                </a:solidFill>
                <a:cs typeface="+mn-cs"/>
              </a:rPr>
              <a:t> Tjenestene har </a:t>
            </a:r>
            <a:r>
              <a:rPr lang="nb-NO" sz="1800" b="1" dirty="0">
                <a:solidFill>
                  <a:srgbClr val="00246C"/>
                </a:solidFill>
                <a:cs typeface="+mn-cs"/>
              </a:rPr>
              <a:t>OPPDRAG</a:t>
            </a:r>
            <a:br>
              <a:rPr lang="nb-NO" sz="1800" b="1" dirty="0">
                <a:solidFill>
                  <a:srgbClr val="00246C"/>
                </a:solidFill>
                <a:cs typeface="+mn-cs"/>
              </a:rPr>
            </a:br>
            <a:br>
              <a:rPr lang="nb-NO" sz="1800" b="1" dirty="0">
                <a:solidFill>
                  <a:srgbClr val="00246C"/>
                </a:solidFill>
                <a:cs typeface="+mn-cs"/>
              </a:rPr>
            </a:br>
            <a:r>
              <a:rPr lang="nb-NO" sz="1800" b="1" dirty="0">
                <a:solidFill>
                  <a:srgbClr val="00246C"/>
                </a:solidFill>
                <a:cs typeface="+mn-cs"/>
              </a:rPr>
              <a:t> PROSJEKTER = Oppdrag + medlemmer</a:t>
            </a:r>
            <a:br>
              <a:rPr lang="nb-NO" sz="1800" dirty="0">
                <a:solidFill>
                  <a:srgbClr val="00246C"/>
                </a:solidFill>
                <a:cs typeface="+mn-cs"/>
              </a:rPr>
            </a:br>
            <a:endParaRPr lang="nb-NO" sz="800" dirty="0">
              <a:solidFill>
                <a:srgbClr val="00246C"/>
              </a:solidFill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C3414B-169C-2F42-8BF6-59F6B6C70376}"/>
              </a:ext>
            </a:extLst>
          </p:cNvPr>
          <p:cNvGrpSpPr/>
          <p:nvPr/>
        </p:nvGrpSpPr>
        <p:grpSpPr>
          <a:xfrm>
            <a:off x="179389" y="2789908"/>
            <a:ext cx="5416550" cy="3284538"/>
            <a:chOff x="179389" y="2789908"/>
            <a:chExt cx="5416550" cy="3284538"/>
          </a:xfrm>
        </p:grpSpPr>
        <p:grpSp>
          <p:nvGrpSpPr>
            <p:cNvPr id="123910" name="Group 6"/>
            <p:cNvGrpSpPr>
              <a:grpSpLocks/>
            </p:cNvGrpSpPr>
            <p:nvPr/>
          </p:nvGrpSpPr>
          <p:grpSpPr bwMode="auto">
            <a:xfrm>
              <a:off x="179389" y="2789908"/>
              <a:ext cx="5416550" cy="3284538"/>
              <a:chOff x="336" y="1913"/>
              <a:chExt cx="3412" cy="2069"/>
            </a:xfrm>
          </p:grpSpPr>
          <p:sp>
            <p:nvSpPr>
              <p:cNvPr id="22574" name="Rectangle 7"/>
              <p:cNvSpPr>
                <a:spLocks noChangeArrowheads="1"/>
              </p:cNvSpPr>
              <p:nvPr/>
            </p:nvSpPr>
            <p:spPr bwMode="auto">
              <a:xfrm>
                <a:off x="839" y="1913"/>
                <a:ext cx="2909" cy="20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 marL="342900" indent="-342900">
                  <a:lnSpc>
                    <a:spcPct val="150000"/>
                  </a:lnSpc>
                  <a:spcBef>
                    <a:spcPct val="20000"/>
                  </a:spcBef>
                  <a:defRPr/>
                </a:pPr>
                <a:r>
                  <a:rPr lang="nb-NO" b="1" dirty="0">
                    <a:solidFill>
                      <a:srgbClr val="00246C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Klubbtjeneste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ct val="20000"/>
                  </a:spcBef>
                  <a:defRPr/>
                </a:pPr>
                <a:r>
                  <a:rPr lang="nb-NO" b="1" dirty="0">
                    <a:solidFill>
                      <a:srgbClr val="00246C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Yrkestjeneste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ct val="20000"/>
                  </a:spcBef>
                  <a:defRPr/>
                </a:pPr>
                <a:r>
                  <a:rPr lang="nb-NO" b="1" dirty="0">
                    <a:solidFill>
                      <a:srgbClr val="00246C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Samfunnstjeneste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ct val="20000"/>
                  </a:spcBef>
                  <a:defRPr/>
                </a:pPr>
                <a:r>
                  <a:rPr lang="nb-NO" b="1" dirty="0">
                    <a:solidFill>
                      <a:srgbClr val="00246C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Internasjonal tjeneste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ct val="20000"/>
                  </a:spcBef>
                  <a:defRPr/>
                </a:pPr>
                <a:r>
                  <a:rPr lang="nb-NO" b="1" dirty="0">
                    <a:solidFill>
                      <a:srgbClr val="00246C"/>
                    </a:solidFill>
                  </a:rPr>
                  <a:t>Nye generasjoner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nb-NO" b="1" dirty="0">
                  <a:solidFill>
                    <a:srgbClr val="00246C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56364" name="Picture 8" descr="internat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3135"/>
                <a:ext cx="419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65" name="Picture 9" descr="club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990"/>
                <a:ext cx="365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66" name="Picture 10" descr="vocation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361"/>
                <a:ext cx="40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67" name="Picture 11" descr="communit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769"/>
                <a:ext cx="400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677C1BC-4C9B-F74E-8E9F-3BB3920B9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9389" y="5373216"/>
              <a:ext cx="579438" cy="47320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55" grpId="0" animBg="1"/>
    </p:bldLst>
  </p:timing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Powerpoint+design_light.potx</Template>
  <TotalTime>7974</TotalTime>
  <Words>928</Words>
  <Application>Microsoft Office PowerPoint</Application>
  <PresentationFormat>Skjermfremvisning (4:3)</PresentationFormat>
  <Paragraphs>199</Paragraphs>
  <Slides>21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21</vt:i4>
      </vt:variant>
    </vt:vector>
  </HeadingPairs>
  <TitlesOfParts>
    <vt:vector size="31" baseType="lpstr">
      <vt:lpstr>Arial</vt:lpstr>
      <vt:lpstr>Arial Narrow</vt:lpstr>
      <vt:lpstr>Calibri</vt:lpstr>
      <vt:lpstr>Comic Sans MS</vt:lpstr>
      <vt:lpstr>Georgia</vt:lpstr>
      <vt:lpstr>Symbol</vt:lpstr>
      <vt:lpstr>Wingdings</vt:lpstr>
      <vt:lpstr>Communications_white</vt:lpstr>
      <vt:lpstr>Custom Design</vt:lpstr>
      <vt:lpstr>2_Custom Design</vt:lpstr>
      <vt:lpstr> Informasjon om Bergenhus Rotary klubb</vt:lpstr>
      <vt:lpstr>ROTARYS FORMÅL ER Å GAGNE ANDRE</vt:lpstr>
      <vt:lpstr>Organisering av klubben</vt:lpstr>
      <vt:lpstr>BERGENHUS ROTARYKLUBB</vt:lpstr>
      <vt:lpstr>BERGENHUS RK - STRATEGI 2017-2018</vt:lpstr>
      <vt:lpstr>STRATEGIEN OG FORMÅLET VIL KLUBBEN OPPNÅ GJENNOM</vt:lpstr>
      <vt:lpstr>PROGRAM</vt:lpstr>
      <vt:lpstr>VERDT Å MERKE SEG</vt:lpstr>
      <vt:lpstr>TJENESTER - KOMITEER - PROSJEKTER</vt:lpstr>
      <vt:lpstr>BERGENHUS ROTARY-KLUBB SIN KOMITÉSTRUKTUR</vt:lpstr>
      <vt:lpstr>KLUBBENS PROSJEKTER</vt:lpstr>
      <vt:lpstr>MEDLEMSKAPSKOMITEEN</vt:lpstr>
      <vt:lpstr>KOMMUNIKASJONSKOMITEEN</vt:lpstr>
      <vt:lpstr>KOMITE FOR SØRVISPROSJEKTER</vt:lpstr>
      <vt:lpstr>PROGRAMKOMITE</vt:lpstr>
      <vt:lpstr>INTERNASJONAL KOMITE</vt:lpstr>
      <vt:lpstr>ROTAXION</vt:lpstr>
      <vt:lpstr>FESTKOMITEEN</vt:lpstr>
      <vt:lpstr>Bergenhus RK er del av en større sammenheng: ROTARY I VERDEN</vt:lpstr>
      <vt:lpstr>KALENDER</vt:lpstr>
      <vt:lpstr>PowerPoint-presentasjon</vt:lpstr>
    </vt:vector>
  </TitlesOfParts>
  <Company>ASV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ASKØY ROTARY KLUBB</dc:title>
  <dc:creator>IT-Tjenesten</dc:creator>
  <cp:lastModifiedBy>Sigbjørn Haugland</cp:lastModifiedBy>
  <cp:revision>357</cp:revision>
  <cp:lastPrinted>2011-11-10T20:36:44Z</cp:lastPrinted>
  <dcterms:created xsi:type="dcterms:W3CDTF">2017-12-30T12:47:02Z</dcterms:created>
  <dcterms:modified xsi:type="dcterms:W3CDTF">2020-01-07T14:54:53Z</dcterms:modified>
</cp:coreProperties>
</file>