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60" r:id="rId3"/>
    <p:sldId id="265" r:id="rId4"/>
    <p:sldId id="274" r:id="rId5"/>
    <p:sldId id="257" r:id="rId6"/>
    <p:sldId id="261" r:id="rId7"/>
    <p:sldId id="263" r:id="rId8"/>
    <p:sldId id="276" r:id="rId9"/>
    <p:sldId id="277" r:id="rId10"/>
    <p:sldId id="267" r:id="rId11"/>
    <p:sldId id="264" r:id="rId12"/>
    <p:sldId id="268" r:id="rId13"/>
    <p:sldId id="275" r:id="rId14"/>
    <p:sldId id="262" r:id="rId15"/>
    <p:sldId id="266" r:id="rId16"/>
    <p:sldId id="270" r:id="rId17"/>
    <p:sldId id="269" r:id="rId18"/>
    <p:sldId id="271" r:id="rId19"/>
    <p:sldId id="273" r:id="rId20"/>
  </p:sldIdLst>
  <p:sldSz cx="12192000" cy="6858000"/>
  <p:notesSz cx="7010400" cy="9296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7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3123D-A7FA-4E26-9972-71F72A50476E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80E2A-0792-4F03-BF64-08937020CB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116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27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201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579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22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147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161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895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728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972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524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316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67257-58CD-4D4D-AB74-9DE216800D00}" type="datetimeFigureOut">
              <a:rPr lang="nb-NO" smtClean="0"/>
              <a:t>27.01.2017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C917-2E1E-4B5C-AADC-D89FCC18CD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504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bergenhus.rotary.no/en/4-sp&#248;rsm&#229;lspr&#248;ve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dirty="0">
                <a:solidFill>
                  <a:schemeClr val="accent5"/>
                </a:solidFill>
              </a:rPr>
              <a:t>Må verdier telles for å telle?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Bergenhus Rotaryklubb 25.01.2017</a:t>
            </a:r>
          </a:p>
          <a:p>
            <a:r>
              <a:rPr lang="nb-NO" dirty="0"/>
              <a:t>Terje Steen Edvardsen</a:t>
            </a:r>
          </a:p>
        </p:txBody>
      </p:sp>
    </p:spTree>
    <p:extLst>
      <p:ext uri="{BB962C8B-B14F-4D97-AF65-F5344CB8AC3E}">
        <p14:creationId xmlns:p14="http://schemas.microsoft.com/office/powerpoint/2010/main" val="2875044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			</a:t>
            </a:r>
            <a:r>
              <a:rPr lang="nb-NO" b="1" dirty="0">
                <a:solidFill>
                  <a:schemeClr val="accent5"/>
                </a:solidFill>
              </a:rPr>
              <a:t>Eksemplets makt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7153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		Vi står alle på skuldrene til andre  </a:t>
            </a:r>
          </a:p>
          <a:p>
            <a:endParaRPr lang="nb-NO" dirty="0"/>
          </a:p>
          <a:p>
            <a:r>
              <a:rPr lang="nb-NO" dirty="0"/>
              <a:t>		Sammenheng mellom liv og lære!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																		</a:t>
            </a:r>
            <a:r>
              <a:rPr lang="nb-NO" sz="1600" dirty="0"/>
              <a:t>11 </a:t>
            </a:r>
          </a:p>
        </p:txBody>
      </p:sp>
    </p:spTree>
    <p:extLst>
      <p:ext uri="{BB962C8B-B14F-4D97-AF65-F5344CB8AC3E}">
        <p14:creationId xmlns:p14="http://schemas.microsoft.com/office/powerpoint/2010/main" val="178306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solidFill>
                  <a:schemeClr val="accent5"/>
                </a:solidFill>
              </a:rPr>
              <a:t>	Hvordan skape organisasjonsidentitet?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Hvem er vi?</a:t>
            </a:r>
          </a:p>
          <a:p>
            <a:r>
              <a:rPr lang="nb-NO" dirty="0"/>
              <a:t>Hva vil vi?</a:t>
            </a:r>
          </a:p>
          <a:p>
            <a:r>
              <a:rPr lang="nb-NO" dirty="0"/>
              <a:t>Hvordan får vi det til?</a:t>
            </a:r>
          </a:p>
          <a:p>
            <a:endParaRPr lang="nb-NO" dirty="0"/>
          </a:p>
          <a:p>
            <a:r>
              <a:rPr lang="nb-NO" dirty="0"/>
              <a:t>2 eksempler: </a:t>
            </a:r>
            <a:r>
              <a:rPr lang="nb-NO" dirty="0" err="1"/>
              <a:t>Haraldsplass</a:t>
            </a:r>
            <a:r>
              <a:rPr lang="nb-NO" dirty="0"/>
              <a:t> Diakonale Sykehus og Bergenhus </a:t>
            </a:r>
            <a:r>
              <a:rPr lang="nb-NO" dirty="0" err="1"/>
              <a:t>Rotary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									</a:t>
            </a:r>
            <a:r>
              <a:rPr lang="nb-NO" sz="16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906922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	 </a:t>
            </a:r>
            <a:r>
              <a:rPr lang="nb-NO" b="1" dirty="0" err="1">
                <a:solidFill>
                  <a:schemeClr val="accent5"/>
                </a:solidFill>
              </a:rPr>
              <a:t>Haraldsplass</a:t>
            </a:r>
            <a:r>
              <a:rPr lang="nb-NO" b="1" dirty="0">
                <a:solidFill>
                  <a:schemeClr val="accent5"/>
                </a:solidFill>
              </a:rPr>
              <a:t>/Verdidokument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sz="4000" dirty="0"/>
              <a:t>Kompetanse med hjertevarme</a:t>
            </a:r>
          </a:p>
          <a:p>
            <a:pPr marL="0" indent="0">
              <a:buNone/>
            </a:pPr>
            <a:endParaRPr lang="nb-NO" sz="4000" dirty="0"/>
          </a:p>
          <a:p>
            <a:pPr marL="0" indent="0">
              <a:buNone/>
            </a:pPr>
            <a:r>
              <a:rPr lang="nb-NO" sz="4000" dirty="0"/>
              <a:t>	</a:t>
            </a:r>
            <a:r>
              <a:rPr lang="nb-NO" dirty="0"/>
              <a:t>Takk til Peter F. Hjort og VG!</a:t>
            </a:r>
          </a:p>
          <a:p>
            <a:pPr marL="0" indent="0">
              <a:buNone/>
            </a:pPr>
            <a:r>
              <a:rPr lang="nb-NO" sz="4000" dirty="0"/>
              <a:t>	</a:t>
            </a:r>
            <a:r>
              <a:rPr lang="nb-NO" dirty="0"/>
              <a:t>Hvordan brukte vi verdidokumentet?</a:t>
            </a:r>
          </a:p>
          <a:p>
            <a:pPr marL="0" indent="0">
              <a:buNone/>
            </a:pPr>
            <a:r>
              <a:rPr lang="nb-NO" dirty="0"/>
              <a:t>																					</a:t>
            </a:r>
            <a:r>
              <a:rPr lang="nb-NO" sz="16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452021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	</a:t>
            </a:r>
            <a:r>
              <a:rPr lang="nb-NO" b="1" dirty="0">
                <a:solidFill>
                  <a:schemeClr val="accent5"/>
                </a:solidFill>
              </a:rPr>
              <a:t>Kompetanse med hjertevarme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b="1" dirty="0"/>
              <a:t>Kompetanse med hjertevarme </a:t>
            </a:r>
            <a:r>
              <a:rPr lang="nb-NO" dirty="0"/>
              <a:t>er avhengig av kvalifiserte og motiverte medarbeidere. I vår tradisjon er samarbeid og kompetanse til beste for brukerne og studenter en bærebjelke. Alle som vil gjøre noe godt og vakkert for sin neste er velkomne som medarbeidere! 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Verdigrunnlaget utfordrer oss til:</a:t>
            </a:r>
          </a:p>
          <a:p>
            <a:r>
              <a:rPr lang="nb-NO" dirty="0"/>
              <a:t>Å hjelpe de som trenger det</a:t>
            </a:r>
          </a:p>
          <a:p>
            <a:r>
              <a:rPr lang="nb-NO" dirty="0"/>
              <a:t>Å se og skape mulighet i det som synes umulig.</a:t>
            </a:r>
          </a:p>
          <a:p>
            <a:r>
              <a:rPr lang="nb-NO" dirty="0"/>
              <a:t>Å skape inkluderende fellesskap der også Guds nåde og raushet formidles.</a:t>
            </a:r>
          </a:p>
          <a:p>
            <a:r>
              <a:rPr lang="nb-NO" dirty="0"/>
              <a:t>Å arbeide for gode arbeidsmiljø og samarbeidsforhold.</a:t>
            </a:r>
          </a:p>
          <a:p>
            <a:r>
              <a:rPr lang="nb-NO" dirty="0"/>
              <a:t>Å praktisere medansvar som fremmer helse og forebygger sykdom.</a:t>
            </a:r>
          </a:p>
          <a:p>
            <a:r>
              <a:rPr lang="nb-NO" dirty="0"/>
              <a:t>Å se verdien i den gode samtale.</a:t>
            </a:r>
          </a:p>
          <a:p>
            <a:r>
              <a:rPr lang="nb-NO" dirty="0"/>
              <a:t>Å gi plass til lokalt og globalt engasjement for rettferdighet, frihet og fred.</a:t>
            </a:r>
          </a:p>
          <a:p>
            <a:r>
              <a:rPr lang="nb-NO" dirty="0"/>
              <a:t>Å forvalte ressurser og miljø på en god måte.</a:t>
            </a:r>
          </a:p>
          <a:p>
            <a:pPr lvl="4"/>
            <a:r>
              <a:rPr lang="nb-NO" dirty="0"/>
              <a:t>Verdidokument til </a:t>
            </a:r>
            <a:r>
              <a:rPr lang="nb-NO" dirty="0" err="1"/>
              <a:t>Haraldsplass</a:t>
            </a:r>
            <a:r>
              <a:rPr lang="nb-NO" dirty="0"/>
              <a:t> diakonale </a:t>
            </a:r>
            <a:r>
              <a:rPr lang="nb-NO" dirty="0" err="1"/>
              <a:t>sykhus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166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>
                <a:solidFill>
                  <a:schemeClr val="accent5"/>
                </a:solidFill>
              </a:rPr>
              <a:t>	Hvorfor </a:t>
            </a:r>
            <a:r>
              <a:rPr lang="nb-NO" b="1" dirty="0" err="1">
                <a:solidFill>
                  <a:schemeClr val="accent5"/>
                </a:solidFill>
              </a:rPr>
              <a:t>Rotary</a:t>
            </a:r>
            <a:r>
              <a:rPr lang="nb-NO" b="1" dirty="0">
                <a:solidFill>
                  <a:schemeClr val="accent5"/>
                </a:solidFill>
              </a:rPr>
              <a:t>/4-spørsmålsprøven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nb-NO" b="1" dirty="0"/>
          </a:p>
          <a:p>
            <a:pPr marL="0" indent="0">
              <a:buNone/>
            </a:pPr>
            <a:r>
              <a:rPr lang="nb-NO" sz="12300" dirty="0"/>
              <a:t>Om saker vi tenker, sier og gjør</a:t>
            </a:r>
          </a:p>
          <a:p>
            <a:pPr marL="0" indent="0">
              <a:buNone/>
            </a:pPr>
            <a:endParaRPr lang="nb-NO" sz="12300" dirty="0"/>
          </a:p>
          <a:p>
            <a:r>
              <a:rPr lang="nb-NO" sz="12300" dirty="0"/>
              <a:t>- Er det sant? </a:t>
            </a:r>
          </a:p>
          <a:p>
            <a:r>
              <a:rPr lang="nb-NO" sz="12300" dirty="0"/>
              <a:t>- Er det rettferdig overfor alle det angår? </a:t>
            </a:r>
          </a:p>
          <a:p>
            <a:r>
              <a:rPr lang="nb-NO" sz="12300" dirty="0"/>
              <a:t>- Vil det skape forståelse og bedre vennskap? </a:t>
            </a:r>
          </a:p>
          <a:p>
            <a:r>
              <a:rPr lang="nb-NO" sz="12300" dirty="0"/>
              <a:t>- Vil det være til beste for alle det angår? </a:t>
            </a:r>
          </a:p>
          <a:p>
            <a:endParaRPr lang="nb-NO" sz="12300" dirty="0"/>
          </a:p>
          <a:p>
            <a:pPr marL="0" indent="0">
              <a:buNone/>
            </a:pPr>
            <a:r>
              <a:rPr lang="nb-NO" sz="12300" dirty="0"/>
              <a:t>										</a:t>
            </a:r>
            <a:r>
              <a:rPr lang="nb-NO" sz="6400" dirty="0"/>
              <a:t>14</a:t>
            </a:r>
          </a:p>
          <a:p>
            <a:pPr marL="0" indent="0">
              <a:buNone/>
            </a:pPr>
            <a:br>
              <a:rPr lang="nb-NO" dirty="0"/>
            </a:br>
            <a:endParaRPr lang="nb-NO" dirty="0"/>
          </a:p>
          <a:p>
            <a:pPr marL="0" indent="0">
              <a:buNone/>
            </a:pPr>
            <a:br>
              <a:rPr lang="nb-NO" dirty="0"/>
            </a:br>
            <a:endParaRPr lang="nb-NO" dirty="0"/>
          </a:p>
          <a:p>
            <a:pPr marL="0" indent="0">
              <a:buNone/>
            </a:pPr>
            <a:br>
              <a:rPr lang="nb-NO" dirty="0"/>
            </a:br>
            <a:endParaRPr lang="nb-NO" dirty="0"/>
          </a:p>
          <a:p>
            <a:pPr marL="0" indent="0">
              <a:buNone/>
            </a:pPr>
            <a:br>
              <a:rPr lang="nb-NO" dirty="0"/>
            </a:br>
            <a:endParaRPr lang="nb-NO" dirty="0"/>
          </a:p>
          <a:p>
            <a:pPr marL="0" indent="0">
              <a:buNone/>
            </a:pPr>
            <a:br>
              <a:rPr lang="nb-NO" dirty="0"/>
            </a:br>
            <a:endParaRPr lang="nb-NO" dirty="0"/>
          </a:p>
          <a:p>
            <a:r>
              <a:rPr lang="nb-NO" dirty="0">
                <a:hlinkClick r:id="rId2"/>
              </a:rPr>
              <a:t>0Del</a:t>
            </a:r>
            <a:r>
              <a:rPr lang="nb-NO" dirty="0"/>
              <a:t> </a:t>
            </a:r>
          </a:p>
          <a:p>
            <a:r>
              <a:rPr lang="nb-NO" b="1" dirty="0"/>
              <a:t>Sosiale medier</a:t>
            </a:r>
          </a:p>
        </p:txBody>
      </p:sp>
    </p:spTree>
    <p:extLst>
      <p:ext uri="{BB962C8B-B14F-4D97-AF65-F5344CB8AC3E}">
        <p14:creationId xmlns:p14="http://schemas.microsoft.com/office/powerpoint/2010/main" val="1093884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			</a:t>
            </a:r>
            <a:r>
              <a:rPr lang="nb-NO" b="1" dirty="0">
                <a:solidFill>
                  <a:schemeClr val="accent5"/>
                </a:solidFill>
              </a:rPr>
              <a:t>Verditesten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b-NO" sz="3600" dirty="0"/>
              <a:t>Dersom verdier ikke har direkte innvirkning på rutiner og praksis i organisasjonen, er de verdiløse som styringsverktøy.</a:t>
            </a:r>
          </a:p>
          <a:p>
            <a:pPr marL="0" indent="0">
              <a:buNone/>
            </a:pPr>
            <a:endParaRPr lang="nb-NO" sz="3600" dirty="0"/>
          </a:p>
          <a:p>
            <a:pPr marL="0" indent="0">
              <a:buNone/>
            </a:pPr>
            <a:r>
              <a:rPr lang="nb-NO" sz="3600" dirty="0"/>
              <a:t>										</a:t>
            </a:r>
            <a:r>
              <a:rPr lang="nb-NO" sz="16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140763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		</a:t>
            </a:r>
            <a:r>
              <a:rPr lang="nb-NO" b="1" dirty="0">
                <a:solidFill>
                  <a:schemeClr val="accent5"/>
                </a:solidFill>
              </a:rPr>
              <a:t>Abraham Lincolns </a:t>
            </a:r>
            <a:r>
              <a:rPr lang="nb-NO" b="1" dirty="0" err="1">
                <a:solidFill>
                  <a:schemeClr val="accent5"/>
                </a:solidFill>
              </a:rPr>
              <a:t>verditest</a:t>
            </a:r>
            <a:endParaRPr lang="nb-NO" b="1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i="1" dirty="0"/>
          </a:p>
          <a:p>
            <a:pPr marL="0" indent="0">
              <a:buNone/>
            </a:pPr>
            <a:endParaRPr lang="nb-NO" i="1" dirty="0"/>
          </a:p>
          <a:p>
            <a:pPr marL="0" indent="0">
              <a:buNone/>
            </a:pPr>
            <a:r>
              <a:rPr lang="nb-NO" sz="3600" i="1" dirty="0"/>
              <a:t>Nesten alle mennesker kan tåle motgang, men hvis du ønsker å teste en manns karakter, så gi ham makt.</a:t>
            </a:r>
          </a:p>
          <a:p>
            <a:pPr marL="0" indent="0">
              <a:buNone/>
            </a:pPr>
            <a:endParaRPr lang="nb-NO" sz="3600" i="1" dirty="0"/>
          </a:p>
          <a:p>
            <a:pPr marL="0" indent="0">
              <a:buNone/>
            </a:pPr>
            <a:r>
              <a:rPr lang="nb-NO" sz="3600" i="1" dirty="0"/>
              <a:t>										</a:t>
            </a:r>
            <a:r>
              <a:rPr lang="nb-NO" sz="1600" dirty="0"/>
              <a:t>16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5824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           </a:t>
            </a:r>
            <a:r>
              <a:rPr lang="nb-NO" b="1" dirty="0">
                <a:solidFill>
                  <a:schemeClr val="accent5"/>
                </a:solidFill>
              </a:rPr>
              <a:t>Stolthet ved å si «Nei takk»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Det ligger en stolthet i å praktisere verdier. For eksempel å si </a:t>
            </a:r>
            <a:r>
              <a:rPr lang="nb-NO" i="1" dirty="0"/>
              <a:t>nei takk</a:t>
            </a:r>
            <a:r>
              <a:rPr lang="nb-NO" dirty="0"/>
              <a:t> når du ikke kan identifisere deg med verdiene i et oppdrag, til tross for utsikter til god fortjeneste.  </a:t>
            </a:r>
          </a:p>
          <a:p>
            <a:pPr marL="0" indent="0">
              <a:buNone/>
            </a:pPr>
            <a:r>
              <a:rPr lang="nb-NO" dirty="0"/>
              <a:t>På spørsmålet «Er det mulig å jobbe for pornobransjen?», vil noen si « Ja, om betalingen er høy nok».  Andre vil si – «Nei takk, uansett betaling».</a:t>
            </a:r>
          </a:p>
          <a:p>
            <a:pPr marL="0" indent="0">
              <a:buNone/>
            </a:pPr>
            <a:r>
              <a:rPr lang="nb-NO" dirty="0"/>
              <a:t>									</a:t>
            </a:r>
            <a:r>
              <a:rPr lang="nb-NO" sz="1600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534179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		</a:t>
            </a:r>
            <a:r>
              <a:rPr lang="nb-NO" b="1" dirty="0">
                <a:solidFill>
                  <a:schemeClr val="accent5"/>
                </a:solidFill>
              </a:rPr>
              <a:t>Takk for reisefølget!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Begynn med det som er nødvendig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Fortsett med det som er mulig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En dag vil du klare det umulige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0" indent="0">
              <a:buNone/>
            </a:pPr>
            <a:r>
              <a:rPr lang="nb-NO" dirty="0"/>
              <a:t>				Frans av </a:t>
            </a:r>
            <a:r>
              <a:rPr lang="nb-NO" dirty="0" err="1"/>
              <a:t>Assissi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9616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444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		</a:t>
            </a:r>
            <a:r>
              <a:rPr lang="nb-NO" b="1" dirty="0">
                <a:solidFill>
                  <a:schemeClr val="accent5"/>
                </a:solidFill>
              </a:rPr>
              <a:t>Måle- og tellesyken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nb-NO" dirty="0"/>
          </a:p>
          <a:p>
            <a:r>
              <a:rPr lang="nb-NO" sz="12800" dirty="0"/>
              <a:t>Mange er syke etter å måle fordi de tror kontroll er veien til målet. Men det er målingene som er «syke» når de skaper feil fokus og underminerer det som faktisk gir resultatet.</a:t>
            </a:r>
          </a:p>
          <a:p>
            <a:endParaRPr lang="nb-NO" sz="11200" dirty="0"/>
          </a:p>
          <a:p>
            <a:r>
              <a:rPr lang="nb-NO" sz="12800" dirty="0"/>
              <a:t>Målstyringsparadokset og andre paradokser (</a:t>
            </a:r>
            <a:r>
              <a:rPr lang="nb-NO" sz="12800" dirty="0" err="1"/>
              <a:t>Drucker</a:t>
            </a:r>
            <a:r>
              <a:rPr lang="nb-NO" sz="12800" dirty="0"/>
              <a:t> og Kirkegaard).</a:t>
            </a:r>
          </a:p>
          <a:p>
            <a:endParaRPr lang="nb-NO" sz="11200" dirty="0"/>
          </a:p>
          <a:p>
            <a:r>
              <a:rPr lang="nb-NO" sz="12800" dirty="0"/>
              <a:t>Gjørv-kommisjonen. </a:t>
            </a:r>
          </a:p>
          <a:p>
            <a:pPr marL="0" indent="0">
              <a:buNone/>
            </a:pPr>
            <a:endParaRPr lang="nb-NO" sz="11200" dirty="0"/>
          </a:p>
          <a:p>
            <a:pPr marL="0" indent="0">
              <a:buNone/>
            </a:pPr>
            <a:endParaRPr lang="nb-NO" sz="8600" dirty="0"/>
          </a:p>
          <a:p>
            <a:pPr marL="0" indent="0">
              <a:buNone/>
            </a:pPr>
            <a:r>
              <a:rPr lang="nb-NO" sz="5100" dirty="0"/>
              <a:t>											2</a:t>
            </a:r>
          </a:p>
          <a:p>
            <a:pPr marL="3657600" lvl="8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5219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			</a:t>
            </a:r>
            <a:r>
              <a:rPr lang="nb-NO" b="1" dirty="0">
                <a:solidFill>
                  <a:schemeClr val="accent5"/>
                </a:solidFill>
              </a:rPr>
              <a:t>Kreativ måling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  	</a:t>
            </a:r>
            <a:r>
              <a:rPr lang="nb-NO" sz="3200" dirty="0"/>
              <a:t>Dersom måltallene har sammenheng med finansiering eller karrieren til ledere som kan vise til gode resultatmål, er det stor risiko for at juks eller kreativ dokumentasjon kan oppstå.  </a:t>
            </a:r>
          </a:p>
          <a:p>
            <a:r>
              <a:rPr lang="nb-NO" sz="3200" dirty="0"/>
              <a:t>Eksempler……</a:t>
            </a:r>
            <a:endParaRPr lang="nb-NO" sz="1600" dirty="0"/>
          </a:p>
          <a:p>
            <a:pPr marL="0" indent="0">
              <a:buNone/>
            </a:pPr>
            <a:r>
              <a:rPr lang="nb-NO" sz="1600" dirty="0"/>
              <a:t>											3</a:t>
            </a:r>
          </a:p>
        </p:txBody>
      </p:sp>
    </p:spTree>
    <p:extLst>
      <p:ext uri="{BB962C8B-B14F-4D97-AF65-F5344CB8AC3E}">
        <p14:creationId xmlns:p14="http://schemas.microsoft.com/office/powerpoint/2010/main" val="46406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			</a:t>
            </a:r>
            <a:r>
              <a:rPr lang="nb-NO" b="1" dirty="0">
                <a:solidFill>
                  <a:schemeClr val="accent5"/>
                </a:solidFill>
              </a:rPr>
              <a:t>Tellekorpsene vokser!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7714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3600" dirty="0"/>
          </a:p>
          <a:p>
            <a:pPr marL="0" indent="0">
              <a:buNone/>
            </a:pPr>
            <a:endParaRPr lang="nb-NO" sz="3600" dirty="0"/>
          </a:p>
          <a:p>
            <a:pPr marL="0" indent="0">
              <a:buNone/>
            </a:pPr>
            <a:r>
              <a:rPr lang="nb-NO" sz="3600" dirty="0"/>
              <a:t>Byråkrativekst. </a:t>
            </a:r>
          </a:p>
          <a:p>
            <a:pPr marL="0" indent="0">
              <a:buNone/>
            </a:pPr>
            <a:r>
              <a:rPr lang="nb-NO" sz="3600" dirty="0"/>
              <a:t>Tillit versus mistillit, ledelse versus administrasjon.  Når tilliten går ut, kommer reguleringen og kontrollen inn.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										</a:t>
            </a:r>
            <a:r>
              <a:rPr lang="nb-NO" sz="11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0532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2400" y="304801"/>
            <a:ext cx="10515600" cy="1520824"/>
          </a:xfrm>
        </p:spPr>
        <p:txBody>
          <a:bodyPr/>
          <a:lstStyle/>
          <a:p>
            <a:r>
              <a:rPr lang="nb-NO" dirty="0"/>
              <a:t>				</a:t>
            </a:r>
            <a:r>
              <a:rPr lang="nb-NO" b="1" dirty="0">
                <a:solidFill>
                  <a:srgbClr val="0070C0"/>
                </a:solidFill>
              </a:rPr>
              <a:t>Hva er v</a:t>
            </a:r>
            <a:r>
              <a:rPr lang="nb-NO" b="1" dirty="0">
                <a:solidFill>
                  <a:schemeClr val="accent5"/>
                </a:solidFill>
              </a:rPr>
              <a:t>erdier?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680519"/>
            <a:ext cx="10515600" cy="44964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sz="3200" dirty="0"/>
              <a:t>Det som er styrende og svært viktig for oss, både individuelt og kollektivt. Pengeverdier versus affeksjonsverdier (Thomas Sjødin og Arne Garborg). Verdier skapes i relasjoner.</a:t>
            </a:r>
          </a:p>
          <a:p>
            <a:r>
              <a:rPr lang="nb-NO" sz="3200" dirty="0"/>
              <a:t>Verdier har egenverdi, men kan også være virkemiddel for å påvirke beslutninger og motivasjon i arbeidet. Verdier kan være kraftig strategisk verktøy…….eksempler!</a:t>
            </a:r>
          </a:p>
          <a:p>
            <a:r>
              <a:rPr lang="nb-NO" sz="3200" dirty="0"/>
              <a:t>+Obs! Praktiserte verdier er mer eller mindre bevisste handlingsmønstre fra ledere og ansatte som kan skille seg fra de verdiene ledelsen ønsker skal prege organisasjonen. (Argument for dokumentasjonskrav!)         												</a:t>
            </a:r>
            <a:r>
              <a:rPr lang="nb-NO" sz="1300" dirty="0"/>
              <a:t>5</a:t>
            </a:r>
          </a:p>
          <a:p>
            <a:pPr marL="0" indent="0">
              <a:buNone/>
            </a:pPr>
            <a:endParaRPr lang="nb-NO" sz="3200" dirty="0"/>
          </a:p>
          <a:p>
            <a:endParaRPr lang="nb-NO" sz="3200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0979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solidFill>
                  <a:schemeClr val="accent5"/>
                </a:solidFill>
              </a:rPr>
              <a:t>Nyttig med operasjonalisering av verdier, men </a:t>
            </a:r>
            <a:r>
              <a:rPr lang="nb-NO" dirty="0">
                <a:solidFill>
                  <a:srgbClr val="0070C0"/>
                </a:solidFill>
              </a:rPr>
              <a:t>……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b-NO" dirty="0"/>
          </a:p>
          <a:p>
            <a:endParaRPr lang="nb-NO" dirty="0"/>
          </a:p>
          <a:p>
            <a:r>
              <a:rPr lang="nb-NO" sz="3600" dirty="0"/>
              <a:t>Ikke alt som teller kan telles, og ikke alt som telles teller (Albert Einstein). </a:t>
            </a:r>
          </a:p>
          <a:p>
            <a:endParaRPr lang="nb-NO" sz="3600" dirty="0"/>
          </a:p>
          <a:p>
            <a:r>
              <a:rPr lang="nb-NO" sz="3500" dirty="0"/>
              <a:t>Måling er også bra. Men menneskelig erfaring er vanskelig å tallfeste, men viktig i styring og ledelse av mennesker.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											</a:t>
            </a:r>
            <a:r>
              <a:rPr lang="nb-NO" sz="1300" dirty="0"/>
              <a:t>6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22002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solidFill>
                  <a:schemeClr val="accent5"/>
                </a:solidFill>
              </a:rPr>
              <a:t>Nyttetenkningen – det nye </a:t>
            </a:r>
            <a:r>
              <a:rPr lang="nb-NO" b="1" i="1" dirty="0">
                <a:solidFill>
                  <a:schemeClr val="accent5"/>
                </a:solidFill>
              </a:rPr>
              <a:t>jernburet?</a:t>
            </a:r>
            <a:br>
              <a:rPr lang="nb-NO" i="1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sz="3600" dirty="0"/>
              <a:t>Nyttetenkning er nyttig, men hva når…</a:t>
            </a:r>
          </a:p>
          <a:p>
            <a:r>
              <a:rPr lang="nb-NO" sz="3600" dirty="0"/>
              <a:t>Virkemidlene blir målene og</a:t>
            </a:r>
          </a:p>
          <a:p>
            <a:r>
              <a:rPr lang="nb-NO" sz="3600" dirty="0"/>
              <a:t>«alt» rettferdiggjøres ut fra hvor målbar nyttig menneskene er for samfunnet?</a:t>
            </a:r>
            <a:endParaRPr lang="nb-NO" sz="1600" dirty="0"/>
          </a:p>
          <a:p>
            <a:pPr marL="0" indent="0">
              <a:buNone/>
            </a:pPr>
            <a:r>
              <a:rPr lang="nb-NO" sz="1600" dirty="0"/>
              <a:t>											7</a:t>
            </a:r>
          </a:p>
        </p:txBody>
      </p:sp>
    </p:spTree>
    <p:extLst>
      <p:ext uri="{BB962C8B-B14F-4D97-AF65-F5344CB8AC3E}">
        <p14:creationId xmlns:p14="http://schemas.microsoft.com/office/powerpoint/2010/main" val="2487518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solidFill>
                  <a:schemeClr val="accent5"/>
                </a:solidFill>
              </a:rPr>
              <a:t>	Medisin mot </a:t>
            </a:r>
            <a:r>
              <a:rPr lang="nb-NO" b="1" dirty="0" err="1">
                <a:solidFill>
                  <a:schemeClr val="accent5"/>
                </a:solidFill>
              </a:rPr>
              <a:t>målesyke</a:t>
            </a:r>
            <a:r>
              <a:rPr lang="nb-NO" b="1" dirty="0">
                <a:solidFill>
                  <a:schemeClr val="accent5"/>
                </a:solidFill>
              </a:rPr>
              <a:t>? (L. May)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nb-NO" i="1" dirty="0"/>
          </a:p>
          <a:p>
            <a:pPr lvl="0"/>
            <a:r>
              <a:rPr lang="nb-NO" sz="3200" i="1" dirty="0"/>
              <a:t>Kutt målinger som ikke handler om faktorer man vet med sikkerhet er viktige for å skape resultater og bli bedre - basert på pålitelige undersøkelser fra mange bedrifter.</a:t>
            </a:r>
            <a:endParaRPr lang="nb-NO" sz="3200" dirty="0"/>
          </a:p>
          <a:p>
            <a:pPr lvl="0"/>
            <a:r>
              <a:rPr lang="nb-NO" sz="3200" i="1" dirty="0"/>
              <a:t>Erstatt målinger med god ledelse - basert på det vi vet fungerer.</a:t>
            </a:r>
            <a:endParaRPr lang="nb-NO" sz="3200" dirty="0"/>
          </a:p>
          <a:p>
            <a:pPr marL="0" lvl="0" indent="0">
              <a:buNone/>
            </a:pPr>
            <a:endParaRPr lang="nb-NO" sz="3200" dirty="0"/>
          </a:p>
          <a:p>
            <a:pPr marL="0" indent="0">
              <a:buNone/>
            </a:pPr>
            <a:r>
              <a:rPr lang="nb-NO" dirty="0"/>
              <a:t>											</a:t>
            </a:r>
            <a:r>
              <a:rPr lang="nb-NO" sz="1200" dirty="0"/>
              <a:t>8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3449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solidFill>
                  <a:schemeClr val="accent5"/>
                </a:solidFill>
              </a:rPr>
              <a:t>Verdier utenfor tellekanten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De viktigste verdiene herunder ærlighet, engasjement, raushet, samarbeidsvilje, måtehold og godhet er utenfor tellekanten.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Leting etter virksomme ord</a:t>
            </a:r>
            <a:endParaRPr lang="nb-NO" sz="1300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Fortellinger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Forbilder	(eks. F. Nansen)</a:t>
            </a:r>
          </a:p>
          <a:p>
            <a:pPr marL="0" indent="0">
              <a:buNone/>
            </a:pPr>
            <a:r>
              <a:rPr lang="nb-NO" dirty="0"/>
              <a:t>									</a:t>
            </a:r>
            <a:r>
              <a:rPr lang="nb-NO" sz="1300" dirty="0"/>
              <a:t>10</a:t>
            </a:r>
            <a:r>
              <a:rPr lang="nb-NO" dirty="0"/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1728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528</Words>
  <Application>Microsoft Office PowerPoint</Application>
  <PresentationFormat>Widescreen</PresentationFormat>
  <Paragraphs>149</Paragraphs>
  <Slides>19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Office-tema</vt:lpstr>
      <vt:lpstr>Må verdier telles for å telle?</vt:lpstr>
      <vt:lpstr>  Måle- og tellesyken</vt:lpstr>
      <vt:lpstr>   Kreativ måling</vt:lpstr>
      <vt:lpstr>   Tellekorpsene vokser!</vt:lpstr>
      <vt:lpstr>    Hva er verdier?</vt:lpstr>
      <vt:lpstr>Nyttig med operasjonalisering av verdier, men ……</vt:lpstr>
      <vt:lpstr>Nyttetenkningen – det nye jernburet? </vt:lpstr>
      <vt:lpstr> Medisin mot målesyke? (L. May)</vt:lpstr>
      <vt:lpstr>Verdier utenfor tellekanten</vt:lpstr>
      <vt:lpstr>   Eksemplets makt</vt:lpstr>
      <vt:lpstr> Hvordan skape organisasjonsidentitet?</vt:lpstr>
      <vt:lpstr>  Haraldsplass/Verdidokument</vt:lpstr>
      <vt:lpstr> Kompetanse med hjertevarme</vt:lpstr>
      <vt:lpstr> Hvorfor Rotary/4-spørsmålsprøven</vt:lpstr>
      <vt:lpstr>   Verditesten</vt:lpstr>
      <vt:lpstr>  Abraham Lincolns verditest</vt:lpstr>
      <vt:lpstr>            Stolthet ved å si «Nei takk»</vt:lpstr>
      <vt:lpstr>  Takk for reisefølget!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Må verdier telles for å telle</dc:title>
  <dc:creator>Ruth Brudvik</dc:creator>
  <cp:lastModifiedBy>Sigbjørn Haugland</cp:lastModifiedBy>
  <cp:revision>77</cp:revision>
  <cp:lastPrinted>2017-01-12T14:01:24Z</cp:lastPrinted>
  <dcterms:created xsi:type="dcterms:W3CDTF">2017-01-10T10:23:06Z</dcterms:created>
  <dcterms:modified xsi:type="dcterms:W3CDTF">2017-01-27T12:12:07Z</dcterms:modified>
</cp:coreProperties>
</file>